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Lst>
  <p:notesMasterIdLst>
    <p:notesMasterId r:id="rId57"/>
  </p:notesMasterIdLst>
  <p:sldIdLst>
    <p:sldId id="256" r:id="rId4"/>
    <p:sldId id="257" r:id="rId5"/>
    <p:sldId id="260" r:id="rId6"/>
    <p:sldId id="258" r:id="rId7"/>
    <p:sldId id="259" r:id="rId8"/>
    <p:sldId id="261" r:id="rId9"/>
    <p:sldId id="262" r:id="rId10"/>
    <p:sldId id="265" r:id="rId11"/>
    <p:sldId id="267" r:id="rId12"/>
    <p:sldId id="268" r:id="rId13"/>
    <p:sldId id="269" r:id="rId14"/>
    <p:sldId id="272" r:id="rId15"/>
    <p:sldId id="273" r:id="rId16"/>
    <p:sldId id="274" r:id="rId17"/>
    <p:sldId id="275" r:id="rId18"/>
    <p:sldId id="278" r:id="rId19"/>
    <p:sldId id="279" r:id="rId20"/>
    <p:sldId id="277"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8" r:id="rId39"/>
    <p:sldId id="299" r:id="rId40"/>
    <p:sldId id="297" r:id="rId41"/>
    <p:sldId id="331" r:id="rId42"/>
    <p:sldId id="332" r:id="rId43"/>
    <p:sldId id="300" r:id="rId44"/>
    <p:sldId id="301" r:id="rId45"/>
    <p:sldId id="302" r:id="rId46"/>
    <p:sldId id="303" r:id="rId47"/>
    <p:sldId id="304" r:id="rId48"/>
    <p:sldId id="305" r:id="rId49"/>
    <p:sldId id="306" r:id="rId50"/>
    <p:sldId id="307" r:id="rId51"/>
    <p:sldId id="308" r:id="rId52"/>
    <p:sldId id="309" r:id="rId53"/>
    <p:sldId id="310" r:id="rId54"/>
    <p:sldId id="314" r:id="rId55"/>
    <p:sldId id="315" r:id="rId56"/>
  </p:sldIdLst>
  <p:sldSz cx="12192635" cy="6858000"/>
  <p:notesSz cx="6858000" cy="9144000"/>
  <p:custDataLst>
    <p:tags r:id="rId6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BE00"/>
    <a:srgbClr val="ABC842"/>
    <a:srgbClr val="1134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p:scale>
          <a:sx n="136" d="100"/>
          <a:sy n="136" d="100"/>
        </p:scale>
        <p:origin x="-942" y="-360"/>
      </p:cViewPr>
      <p:guideLst>
        <p:guide orient="horz" pos="2212"/>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1" Type="http://schemas.openxmlformats.org/officeDocument/2006/relationships/tags" Target="tags/tag56.xml"/><Relationship Id="rId60" Type="http://schemas.openxmlformats.org/officeDocument/2006/relationships/tableStyles" Target="tableStyles.xml"/><Relationship Id="rId6" Type="http://schemas.openxmlformats.org/officeDocument/2006/relationships/slide" Target="slides/slide3.xml"/><Relationship Id="rId59" Type="http://schemas.openxmlformats.org/officeDocument/2006/relationships/viewProps" Target="viewProps.xml"/><Relationship Id="rId58" Type="http://schemas.openxmlformats.org/officeDocument/2006/relationships/presProps" Target="presProps.xml"/><Relationship Id="rId57" Type="http://schemas.openxmlformats.org/officeDocument/2006/relationships/notesMaster" Target="notesMasters/notesMaster1.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530" y="1143000"/>
            <a:ext cx="54869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11345B"/>
        </a:solidFill>
        <a:effectLst/>
      </p:bgPr>
    </p:bg>
    <p:spTree>
      <p:nvGrpSpPr>
        <p:cNvPr id="1" name=""/>
        <p:cNvGrpSpPr/>
        <p:nvPr/>
      </p:nvGrpSpPr>
      <p:grpSpPr>
        <a:xfrm>
          <a:off x="0" y="0"/>
          <a:ext cx="0" cy="0"/>
          <a:chOff x="0" y="0"/>
          <a:chExt cx="0" cy="0"/>
        </a:xfrm>
      </p:grpSpPr>
      <p:pic>
        <p:nvPicPr>
          <p:cNvPr id="18" name="Picture 2" descr="D:\Work\轩恩\PPT\模板\模板-assets\3.png3"/>
          <p:cNvPicPr>
            <a:picLocks noChangeAspect="1" noChangeArrowheads="1"/>
          </p:cNvPicPr>
          <p:nvPr userDrawn="1"/>
        </p:nvPicPr>
        <p:blipFill>
          <a:blip r:embed="rId2"/>
          <a:srcRect/>
          <a:stretch>
            <a:fillRect/>
          </a:stretch>
        </p:blipFill>
        <p:spPr bwMode="auto">
          <a:xfrm>
            <a:off x="244" y="1108217"/>
            <a:ext cx="3894203" cy="5231553"/>
          </a:xfrm>
          <a:prstGeom prst="rect">
            <a:avLst/>
          </a:prstGeom>
          <a:noFill/>
        </p:spPr>
      </p:pic>
      <p:sp>
        <p:nvSpPr>
          <p:cNvPr id="2" name="标题 1"/>
          <p:cNvSpPr>
            <a:spLocks noGrp="1"/>
          </p:cNvSpPr>
          <p:nvPr>
            <p:ph type="ctrTitle"/>
          </p:nvPr>
        </p:nvSpPr>
        <p:spPr>
          <a:xfrm>
            <a:off x="4572440" y="1809739"/>
            <a:ext cx="6720662" cy="1470025"/>
          </a:xfrm>
        </p:spPr>
        <p:txBody>
          <a:bodyPr/>
          <a:lstStyle>
            <a:lvl1pPr>
              <a:defRPr>
                <a:solidFill>
                  <a:schemeClr val="bg1"/>
                </a:solidFill>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4572440" y="3581413"/>
            <a:ext cx="6720662" cy="1752600"/>
          </a:xfrm>
        </p:spPr>
        <p:txBody>
          <a:bodyPr/>
          <a:lstStyle>
            <a:lvl1pPr marL="0" indent="0" algn="ctr">
              <a:buNone/>
              <a:defRPr>
                <a:solidFill>
                  <a:schemeClr val="bg1"/>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8" name="平行四边形 7"/>
          <p:cNvSpPr/>
          <p:nvPr userDrawn="1"/>
        </p:nvSpPr>
        <p:spPr>
          <a:xfrm rot="16200000" flipH="1">
            <a:off x="10021368" y="4985616"/>
            <a:ext cx="1344132" cy="1200000"/>
          </a:xfrm>
          <a:prstGeom prst="parallelogram">
            <a:avLst>
              <a:gd name="adj" fmla="val 66471"/>
            </a:avLst>
          </a:prstGeom>
          <a:solidFill>
            <a:srgbClr val="ABC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8"/>
          <p:cNvSpPr/>
          <p:nvPr userDrawn="1"/>
        </p:nvSpPr>
        <p:spPr>
          <a:xfrm rot="16200000" flipH="1">
            <a:off x="10278193" y="4519805"/>
            <a:ext cx="830482" cy="1200000"/>
          </a:xfrm>
          <a:prstGeom prst="parallelogram">
            <a:avLst>
              <a:gd name="adj" fmla="val 97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userDrawn="1"/>
        </p:nvSpPr>
        <p:spPr>
          <a:xfrm rot="16200000" flipH="1">
            <a:off x="10261392" y="4404009"/>
            <a:ext cx="864085" cy="1200000"/>
          </a:xfrm>
          <a:prstGeom prst="parallelogram">
            <a:avLst>
              <a:gd name="adj" fmla="val 935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userDrawn="1"/>
        </p:nvSpPr>
        <p:spPr>
          <a:xfrm rot="5400000">
            <a:off x="-432041" y="459052"/>
            <a:ext cx="3456340" cy="2592000"/>
          </a:xfrm>
          <a:prstGeom prst="triangle">
            <a:avLst/>
          </a:prstGeom>
          <a:solidFill>
            <a:srgbClr val="ABC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userDrawn="1"/>
        </p:nvSpPr>
        <p:spPr>
          <a:xfrm rot="5400000">
            <a:off x="-559255" y="3899493"/>
            <a:ext cx="2294626" cy="1176000"/>
          </a:xfrm>
          <a:prstGeom prst="parallelogram">
            <a:avLst>
              <a:gd name="adj" fmla="val 673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userDrawn="1"/>
        </p:nvSpPr>
        <p:spPr>
          <a:xfrm rot="5400000">
            <a:off x="24002" y="4175800"/>
            <a:ext cx="1440142" cy="1488000"/>
          </a:xfrm>
          <a:prstGeom prst="parallelogram">
            <a:avLst>
              <a:gd name="adj" fmla="val 68488"/>
            </a:avLst>
          </a:prstGeom>
          <a:solidFill>
            <a:srgbClr val="ABC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平行四边形 16"/>
          <p:cNvSpPr/>
          <p:nvPr userDrawn="1"/>
        </p:nvSpPr>
        <p:spPr>
          <a:xfrm>
            <a:off x="583411" y="5334000"/>
            <a:ext cx="2624078" cy="1524000"/>
          </a:xfrm>
          <a:prstGeom prst="parallelogram">
            <a:avLst>
              <a:gd name="adj" fmla="val 149448"/>
            </a:avLst>
          </a:prstGeom>
          <a:solidFill>
            <a:srgbClr val="ABC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Picture 3" descr="D:\Work\轩恩\PPT\模板\模板-assets\logo.png"/>
          <p:cNvPicPr>
            <a:picLocks noChangeAspect="1" noChangeArrowheads="1"/>
          </p:cNvPicPr>
          <p:nvPr userDrawn="1"/>
        </p:nvPicPr>
        <p:blipFill>
          <a:blip r:embed="rId3"/>
          <a:stretch>
            <a:fillRect/>
          </a:stretch>
        </p:blipFill>
        <p:spPr bwMode="auto">
          <a:xfrm>
            <a:off x="8502217" y="314096"/>
            <a:ext cx="3323927" cy="277689"/>
          </a:xfrm>
          <a:prstGeom prst="rect">
            <a:avLst/>
          </a:prstGeom>
          <a:noFill/>
        </p:spPr>
      </p:pic>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rgbClr val="11345B"/>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2736269" y="2352000"/>
            <a:ext cx="6720662" cy="1470025"/>
          </a:xfrm>
        </p:spPr>
        <p:txBody>
          <a:bodyPr>
            <a:noAutofit/>
          </a:bodyPr>
          <a:lstStyle>
            <a:lvl1pPr>
              <a:defRPr sz="4800" b="1">
                <a:solidFill>
                  <a:schemeClr val="bg1"/>
                </a:solidFill>
                <a:latin typeface="微软雅黑" panose="020B0503020204020204" charset="-122"/>
                <a:ea typeface="微软雅黑" panose="020B0503020204020204" charset="-122"/>
              </a:defRPr>
            </a:lvl1pPr>
          </a:lstStyle>
          <a:p>
            <a:r>
              <a:rPr lang="zh-CN" altLang="en-US" smtClean="0"/>
              <a:t>单击此处编辑母版标题样式</a:t>
            </a:r>
            <a:endParaRPr lang="zh-CN" altLang="en-US" smtClean="0"/>
          </a:p>
        </p:txBody>
      </p:sp>
      <p:sp>
        <p:nvSpPr>
          <p:cNvPr id="8" name="平行四边形 7"/>
          <p:cNvSpPr/>
          <p:nvPr userDrawn="1"/>
        </p:nvSpPr>
        <p:spPr>
          <a:xfrm rot="16200000" flipH="1">
            <a:off x="10021368" y="4985616"/>
            <a:ext cx="1344132" cy="1200000"/>
          </a:xfrm>
          <a:prstGeom prst="parallelogram">
            <a:avLst>
              <a:gd name="adj" fmla="val 66471"/>
            </a:avLst>
          </a:prstGeom>
          <a:solidFill>
            <a:srgbClr val="ABC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8"/>
          <p:cNvSpPr/>
          <p:nvPr userDrawn="1"/>
        </p:nvSpPr>
        <p:spPr>
          <a:xfrm rot="16200000" flipH="1">
            <a:off x="10278193" y="4519805"/>
            <a:ext cx="830482" cy="1200000"/>
          </a:xfrm>
          <a:prstGeom prst="parallelogram">
            <a:avLst>
              <a:gd name="adj" fmla="val 97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userDrawn="1"/>
        </p:nvSpPr>
        <p:spPr>
          <a:xfrm rot="16200000" flipH="1">
            <a:off x="10261392" y="4404009"/>
            <a:ext cx="864085" cy="1200000"/>
          </a:xfrm>
          <a:prstGeom prst="parallelogram">
            <a:avLst>
              <a:gd name="adj" fmla="val 935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userDrawn="1"/>
        </p:nvSpPr>
        <p:spPr>
          <a:xfrm rot="5400000">
            <a:off x="-753608" y="2599267"/>
            <a:ext cx="2294693" cy="788247"/>
          </a:xfrm>
          <a:prstGeom prst="parallelogram">
            <a:avLst>
              <a:gd name="adj" fmla="val 673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userDrawn="1"/>
        </p:nvSpPr>
        <p:spPr>
          <a:xfrm rot="5400000">
            <a:off x="-13548" y="2719493"/>
            <a:ext cx="1307382" cy="1279313"/>
          </a:xfrm>
          <a:prstGeom prst="parallelogram">
            <a:avLst>
              <a:gd name="adj" fmla="val 68488"/>
            </a:avLst>
          </a:prstGeom>
          <a:solidFill>
            <a:srgbClr val="ABC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84365" y="244800"/>
            <a:ext cx="10561040" cy="672000"/>
          </a:xfrm>
        </p:spPr>
        <p:txBody>
          <a:bodyPr>
            <a:noAutofit/>
          </a:bodyPr>
          <a:lstStyle>
            <a:lvl1pPr algn="l">
              <a:defRPr sz="2800" b="1">
                <a:solidFill>
                  <a:schemeClr val="tx1">
                    <a:lumMod val="85000"/>
                    <a:lumOff val="15000"/>
                  </a:schemeClr>
                </a:solidFill>
                <a:latin typeface="微软雅黑" panose="020B0503020204020204" charset="-122"/>
                <a:ea typeface="微软雅黑" panose="020B0503020204020204" charset="-122"/>
              </a:defRPr>
            </a:lvl1pPr>
          </a:lstStyle>
          <a:p>
            <a:r>
              <a:rPr lang="zh-CN" altLang="en-US" smtClean="0"/>
              <a:t>单击此处编辑母版标题样式</a:t>
            </a:r>
            <a:endParaRPr lang="zh-CN" altLang="en-US" smtClean="0"/>
          </a:p>
        </p:txBody>
      </p:sp>
      <p:sp>
        <p:nvSpPr>
          <p:cNvPr id="4" name="页脚占位符 3"/>
          <p:cNvSpPr>
            <a:spLocks noGrp="1"/>
          </p:cNvSpPr>
          <p:nvPr>
            <p:ph type="ftr" sz="quarter" idx="11"/>
          </p:nvPr>
        </p:nvSpPr>
        <p:spPr>
          <a:xfrm>
            <a:off x="4166010" y="6356457"/>
            <a:ext cx="3861180" cy="365125"/>
          </a:xfrm>
        </p:spPr>
        <p:txBody>
          <a:bodyPr/>
          <a:lstStyle/>
          <a:p>
            <a:endParaRPr lang="zh-CN" altLang="en-US"/>
          </a:p>
        </p:txBody>
      </p:sp>
      <p:sp>
        <p:nvSpPr>
          <p:cNvPr id="5" name="灯片编号占位符 4"/>
          <p:cNvSpPr>
            <a:spLocks noGrp="1"/>
          </p:cNvSpPr>
          <p:nvPr>
            <p:ph type="sldNum" sz="quarter" idx="12"/>
          </p:nvPr>
        </p:nvSpPr>
        <p:spPr>
          <a:xfrm>
            <a:off x="11137097" y="6336000"/>
            <a:ext cx="793405" cy="364913"/>
          </a:xfrm>
        </p:spPr>
        <p:txBody>
          <a:bodyPr/>
          <a:lstStyle>
            <a:lvl1pPr>
              <a:defRPr sz="1200">
                <a:solidFill>
                  <a:schemeClr val="tx1"/>
                </a:solidFill>
                <a:latin typeface="微软雅黑" panose="020B0503020204020204" charset="-122"/>
                <a:ea typeface="微软雅黑" panose="020B0503020204020204" charset="-122"/>
              </a:defRPr>
            </a:lvl1pPr>
          </a:lstStyle>
          <a:p>
            <a:fld id="{855B1242-01AC-4BF5-A2F4-D80D250D0113}" type="slidenum">
              <a:rPr lang="zh-CN" altLang="en-US" smtClean="0"/>
            </a:fld>
            <a:endParaRPr lang="zh-CN" altLang="en-US"/>
          </a:p>
        </p:txBody>
      </p:sp>
      <p:pic>
        <p:nvPicPr>
          <p:cNvPr id="6" name="图片 5" descr="轩恩logo"/>
          <p:cNvPicPr>
            <a:picLocks noChangeAspect="1"/>
          </p:cNvPicPr>
          <p:nvPr userDrawn="1"/>
        </p:nvPicPr>
        <p:blipFill>
          <a:blip r:embed="rId2"/>
          <a:stretch>
            <a:fillRect/>
          </a:stretch>
        </p:blipFill>
        <p:spPr>
          <a:xfrm>
            <a:off x="10730295" y="407803"/>
            <a:ext cx="1128415" cy="284480"/>
          </a:xfrm>
          <a:prstGeom prst="rect">
            <a:avLst/>
          </a:prstGeom>
        </p:spPr>
      </p:pic>
      <p:sp>
        <p:nvSpPr>
          <p:cNvPr id="7" name="矩形 6"/>
          <p:cNvSpPr/>
          <p:nvPr userDrawn="1"/>
        </p:nvSpPr>
        <p:spPr>
          <a:xfrm>
            <a:off x="0" y="312245"/>
            <a:ext cx="192019" cy="504000"/>
          </a:xfrm>
          <a:prstGeom prst="rect">
            <a:avLst/>
          </a:prstGeom>
          <a:solidFill>
            <a:srgbClr val="113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userDrawn="1"/>
        </p:nvSpPr>
        <p:spPr>
          <a:xfrm>
            <a:off x="240350" y="312245"/>
            <a:ext cx="48005" cy="504000"/>
          </a:xfrm>
          <a:prstGeom prst="rect">
            <a:avLst/>
          </a:prstGeom>
          <a:solidFill>
            <a:srgbClr val="ABC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547D4CB-797B-41A1-B983-4F6A61EDDE1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55B1242-01AC-4BF5-A2F4-D80D250D011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11345B"/>
        </a:solidFill>
        <a:effectLst/>
      </p:bgPr>
    </p:bg>
    <p:spTree>
      <p:nvGrpSpPr>
        <p:cNvPr id="1" name=""/>
        <p:cNvGrpSpPr/>
        <p:nvPr/>
      </p:nvGrpSpPr>
      <p:grpSpPr>
        <a:xfrm>
          <a:off x="0" y="0"/>
          <a:ext cx="0" cy="0"/>
          <a:chOff x="0" y="0"/>
          <a:chExt cx="0" cy="0"/>
        </a:xfrm>
      </p:grpSpPr>
      <p:pic>
        <p:nvPicPr>
          <p:cNvPr id="18" name="Picture 2" descr="D:\Work\轩恩\PPT\模板\模板-assets\3.png3"/>
          <p:cNvPicPr>
            <a:picLocks noChangeAspect="1" noChangeArrowheads="1"/>
          </p:cNvPicPr>
          <p:nvPr userDrawn="1"/>
        </p:nvPicPr>
        <p:blipFill>
          <a:blip r:embed="rId2"/>
          <a:srcRect/>
          <a:stretch>
            <a:fillRect/>
          </a:stretch>
        </p:blipFill>
        <p:spPr bwMode="auto">
          <a:xfrm>
            <a:off x="244" y="1108217"/>
            <a:ext cx="3894203" cy="5231553"/>
          </a:xfrm>
          <a:prstGeom prst="rect">
            <a:avLst/>
          </a:prstGeom>
          <a:noFill/>
        </p:spPr>
      </p:pic>
      <p:sp>
        <p:nvSpPr>
          <p:cNvPr id="2" name="标题 1"/>
          <p:cNvSpPr>
            <a:spLocks noGrp="1"/>
          </p:cNvSpPr>
          <p:nvPr>
            <p:ph type="ctrTitle"/>
          </p:nvPr>
        </p:nvSpPr>
        <p:spPr>
          <a:xfrm>
            <a:off x="4572440" y="1809739"/>
            <a:ext cx="6720662" cy="1470025"/>
          </a:xfrm>
        </p:spPr>
        <p:txBody>
          <a:bodyPr/>
          <a:lstStyle>
            <a:lvl1pPr>
              <a:defRPr>
                <a:solidFill>
                  <a:schemeClr val="bg1"/>
                </a:solidFill>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4572440" y="3581413"/>
            <a:ext cx="6720662" cy="1752600"/>
          </a:xfrm>
        </p:spPr>
        <p:txBody>
          <a:bodyPr/>
          <a:lstStyle>
            <a:lvl1pPr marL="0" indent="0" algn="ctr">
              <a:buNone/>
              <a:defRPr>
                <a:solidFill>
                  <a:schemeClr val="bg1"/>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8" name="平行四边形 7"/>
          <p:cNvSpPr/>
          <p:nvPr userDrawn="1"/>
        </p:nvSpPr>
        <p:spPr>
          <a:xfrm rot="16200000" flipH="1">
            <a:off x="10021368" y="4985616"/>
            <a:ext cx="1344132" cy="1200000"/>
          </a:xfrm>
          <a:prstGeom prst="parallelogram">
            <a:avLst>
              <a:gd name="adj" fmla="val 66471"/>
            </a:avLst>
          </a:prstGeom>
          <a:solidFill>
            <a:srgbClr val="ABC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8"/>
          <p:cNvSpPr/>
          <p:nvPr userDrawn="1"/>
        </p:nvSpPr>
        <p:spPr>
          <a:xfrm rot="16200000" flipH="1">
            <a:off x="10278193" y="4519805"/>
            <a:ext cx="830482" cy="1200000"/>
          </a:xfrm>
          <a:prstGeom prst="parallelogram">
            <a:avLst>
              <a:gd name="adj" fmla="val 97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userDrawn="1"/>
        </p:nvSpPr>
        <p:spPr>
          <a:xfrm rot="16200000" flipH="1">
            <a:off x="10261392" y="4404009"/>
            <a:ext cx="864085" cy="1200000"/>
          </a:xfrm>
          <a:prstGeom prst="parallelogram">
            <a:avLst>
              <a:gd name="adj" fmla="val 935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userDrawn="1"/>
        </p:nvSpPr>
        <p:spPr>
          <a:xfrm rot="5400000">
            <a:off x="-432041" y="459052"/>
            <a:ext cx="3456340" cy="2592000"/>
          </a:xfrm>
          <a:prstGeom prst="triangle">
            <a:avLst/>
          </a:prstGeom>
          <a:solidFill>
            <a:srgbClr val="ABC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userDrawn="1"/>
        </p:nvSpPr>
        <p:spPr>
          <a:xfrm rot="5400000">
            <a:off x="-559255" y="3899493"/>
            <a:ext cx="2294626" cy="1176000"/>
          </a:xfrm>
          <a:prstGeom prst="parallelogram">
            <a:avLst>
              <a:gd name="adj" fmla="val 673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userDrawn="1"/>
        </p:nvSpPr>
        <p:spPr>
          <a:xfrm rot="5400000">
            <a:off x="24002" y="4175800"/>
            <a:ext cx="1440142" cy="1488000"/>
          </a:xfrm>
          <a:prstGeom prst="parallelogram">
            <a:avLst>
              <a:gd name="adj" fmla="val 68488"/>
            </a:avLst>
          </a:prstGeom>
          <a:solidFill>
            <a:srgbClr val="ABC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平行四边形 16"/>
          <p:cNvSpPr/>
          <p:nvPr userDrawn="1"/>
        </p:nvSpPr>
        <p:spPr>
          <a:xfrm>
            <a:off x="583411" y="5334000"/>
            <a:ext cx="2624078" cy="1524000"/>
          </a:xfrm>
          <a:prstGeom prst="parallelogram">
            <a:avLst>
              <a:gd name="adj" fmla="val 149448"/>
            </a:avLst>
          </a:prstGeom>
          <a:solidFill>
            <a:srgbClr val="ABC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Picture 3" descr="D:\Work\轩恩\PPT\模板\模板-assets\logo.png"/>
          <p:cNvPicPr>
            <a:picLocks noChangeAspect="1" noChangeArrowheads="1"/>
          </p:cNvPicPr>
          <p:nvPr userDrawn="1"/>
        </p:nvPicPr>
        <p:blipFill>
          <a:blip r:embed="rId3"/>
          <a:stretch>
            <a:fillRect/>
          </a:stretch>
        </p:blipFill>
        <p:spPr bwMode="auto">
          <a:xfrm>
            <a:off x="8502217" y="314096"/>
            <a:ext cx="3323927" cy="277689"/>
          </a:xfrm>
          <a:prstGeom prst="rect">
            <a:avLst/>
          </a:prstGeom>
          <a:noFill/>
        </p:spPr>
      </p:pic>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rgbClr val="11345B"/>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2736269" y="2352000"/>
            <a:ext cx="6720662" cy="1470025"/>
          </a:xfrm>
        </p:spPr>
        <p:txBody>
          <a:bodyPr>
            <a:noAutofit/>
          </a:bodyPr>
          <a:lstStyle>
            <a:lvl1pPr>
              <a:defRPr sz="4800" b="1">
                <a:solidFill>
                  <a:schemeClr val="bg1"/>
                </a:solidFill>
                <a:latin typeface="微软雅黑" panose="020B0503020204020204" charset="-122"/>
                <a:ea typeface="微软雅黑" panose="020B0503020204020204" charset="-122"/>
              </a:defRPr>
            </a:lvl1pPr>
          </a:lstStyle>
          <a:p>
            <a:r>
              <a:rPr lang="zh-CN" altLang="en-US" smtClean="0"/>
              <a:t>单击此处编辑母版标题样式</a:t>
            </a:r>
            <a:endParaRPr lang="zh-CN" altLang="en-US" smtClean="0"/>
          </a:p>
        </p:txBody>
      </p:sp>
      <p:sp>
        <p:nvSpPr>
          <p:cNvPr id="8" name="平行四边形 7"/>
          <p:cNvSpPr/>
          <p:nvPr userDrawn="1"/>
        </p:nvSpPr>
        <p:spPr>
          <a:xfrm rot="16200000" flipH="1">
            <a:off x="10021368" y="4985616"/>
            <a:ext cx="1344132" cy="1200000"/>
          </a:xfrm>
          <a:prstGeom prst="parallelogram">
            <a:avLst>
              <a:gd name="adj" fmla="val 66471"/>
            </a:avLst>
          </a:prstGeom>
          <a:solidFill>
            <a:srgbClr val="ABC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8"/>
          <p:cNvSpPr/>
          <p:nvPr userDrawn="1"/>
        </p:nvSpPr>
        <p:spPr>
          <a:xfrm rot="16200000" flipH="1">
            <a:off x="10278193" y="4519805"/>
            <a:ext cx="830482" cy="1200000"/>
          </a:xfrm>
          <a:prstGeom prst="parallelogram">
            <a:avLst>
              <a:gd name="adj" fmla="val 97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userDrawn="1"/>
        </p:nvSpPr>
        <p:spPr>
          <a:xfrm rot="16200000" flipH="1">
            <a:off x="10261392" y="4404009"/>
            <a:ext cx="864085" cy="1200000"/>
          </a:xfrm>
          <a:prstGeom prst="parallelogram">
            <a:avLst>
              <a:gd name="adj" fmla="val 9355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userDrawn="1"/>
        </p:nvSpPr>
        <p:spPr>
          <a:xfrm rot="5400000">
            <a:off x="-753608" y="2599267"/>
            <a:ext cx="2294693" cy="788247"/>
          </a:xfrm>
          <a:prstGeom prst="parallelogram">
            <a:avLst>
              <a:gd name="adj" fmla="val 673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平行四边形 14"/>
          <p:cNvSpPr/>
          <p:nvPr userDrawn="1"/>
        </p:nvSpPr>
        <p:spPr>
          <a:xfrm rot="5400000">
            <a:off x="-13548" y="2719493"/>
            <a:ext cx="1307382" cy="1279313"/>
          </a:xfrm>
          <a:prstGeom prst="parallelogram">
            <a:avLst>
              <a:gd name="adj" fmla="val 68488"/>
            </a:avLst>
          </a:prstGeom>
          <a:solidFill>
            <a:srgbClr val="ABC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84365" y="244800"/>
            <a:ext cx="10561040" cy="672000"/>
          </a:xfrm>
        </p:spPr>
        <p:txBody>
          <a:bodyPr>
            <a:noAutofit/>
          </a:bodyPr>
          <a:lstStyle>
            <a:lvl1pPr algn="l">
              <a:defRPr sz="2800" b="1">
                <a:solidFill>
                  <a:schemeClr val="tx1">
                    <a:lumMod val="85000"/>
                    <a:lumOff val="15000"/>
                  </a:schemeClr>
                </a:solidFill>
                <a:latin typeface="微软雅黑" panose="020B0503020204020204" charset="-122"/>
                <a:ea typeface="微软雅黑" panose="020B0503020204020204" charset="-122"/>
              </a:defRPr>
            </a:lvl1pPr>
          </a:lstStyle>
          <a:p>
            <a:r>
              <a:rPr lang="zh-CN" altLang="en-US" smtClean="0"/>
              <a:t>单击此处编辑母版标题样式</a:t>
            </a:r>
            <a:endParaRPr lang="zh-CN" altLang="en-US" smtClean="0"/>
          </a:p>
        </p:txBody>
      </p:sp>
      <p:sp>
        <p:nvSpPr>
          <p:cNvPr id="4" name="页脚占位符 3"/>
          <p:cNvSpPr>
            <a:spLocks noGrp="1"/>
          </p:cNvSpPr>
          <p:nvPr>
            <p:ph type="ftr" sz="quarter" idx="11"/>
          </p:nvPr>
        </p:nvSpPr>
        <p:spPr>
          <a:xfrm>
            <a:off x="4166010" y="6356457"/>
            <a:ext cx="3861180" cy="365125"/>
          </a:xfrm>
        </p:spPr>
        <p:txBody>
          <a:bodyPr/>
          <a:lstStyle/>
          <a:p>
            <a:endParaRPr lang="zh-CN" altLang="en-US"/>
          </a:p>
        </p:txBody>
      </p:sp>
      <p:sp>
        <p:nvSpPr>
          <p:cNvPr id="5" name="灯片编号占位符 4"/>
          <p:cNvSpPr>
            <a:spLocks noGrp="1"/>
          </p:cNvSpPr>
          <p:nvPr>
            <p:ph type="sldNum" sz="quarter" idx="12"/>
          </p:nvPr>
        </p:nvSpPr>
        <p:spPr>
          <a:xfrm>
            <a:off x="11137097" y="6336000"/>
            <a:ext cx="793405" cy="364913"/>
          </a:xfrm>
        </p:spPr>
        <p:txBody>
          <a:bodyPr/>
          <a:lstStyle>
            <a:lvl1pPr>
              <a:defRPr sz="1200">
                <a:solidFill>
                  <a:schemeClr val="tx1"/>
                </a:solidFill>
                <a:latin typeface="微软雅黑" panose="020B0503020204020204" charset="-122"/>
                <a:ea typeface="微软雅黑" panose="020B0503020204020204" charset="-122"/>
              </a:defRPr>
            </a:lvl1pPr>
          </a:lstStyle>
          <a:p>
            <a:fld id="{855B1242-01AC-4BF5-A2F4-D80D250D0113}" type="slidenum">
              <a:rPr lang="zh-CN" altLang="en-US" smtClean="0"/>
            </a:fld>
            <a:endParaRPr lang="zh-CN" altLang="en-US"/>
          </a:p>
        </p:txBody>
      </p:sp>
      <p:pic>
        <p:nvPicPr>
          <p:cNvPr id="6" name="图片 5" descr="轩恩logo"/>
          <p:cNvPicPr>
            <a:picLocks noChangeAspect="1"/>
          </p:cNvPicPr>
          <p:nvPr userDrawn="1"/>
        </p:nvPicPr>
        <p:blipFill>
          <a:blip r:embed="rId2"/>
          <a:stretch>
            <a:fillRect/>
          </a:stretch>
        </p:blipFill>
        <p:spPr>
          <a:xfrm>
            <a:off x="10730295" y="407803"/>
            <a:ext cx="1128415" cy="284480"/>
          </a:xfrm>
          <a:prstGeom prst="rect">
            <a:avLst/>
          </a:prstGeom>
        </p:spPr>
      </p:pic>
      <p:sp>
        <p:nvSpPr>
          <p:cNvPr id="7" name="矩形 6"/>
          <p:cNvSpPr/>
          <p:nvPr userDrawn="1"/>
        </p:nvSpPr>
        <p:spPr>
          <a:xfrm>
            <a:off x="0" y="312245"/>
            <a:ext cx="192019" cy="504000"/>
          </a:xfrm>
          <a:prstGeom prst="rect">
            <a:avLst/>
          </a:prstGeom>
          <a:solidFill>
            <a:srgbClr val="113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userDrawn="1"/>
        </p:nvSpPr>
        <p:spPr>
          <a:xfrm>
            <a:off x="240350" y="312245"/>
            <a:ext cx="48005" cy="504000"/>
          </a:xfrm>
          <a:prstGeom prst="rect">
            <a:avLst/>
          </a:prstGeom>
          <a:solidFill>
            <a:srgbClr val="ABC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547D4CB-797B-41A1-B983-4F6A61EDDE1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55B1242-01AC-4BF5-A2F4-D80D250D011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60" y="274637"/>
            <a:ext cx="1097388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60" y="1600201"/>
            <a:ext cx="1097388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660" y="6356351"/>
            <a:ext cx="284508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2547D4CB-797B-41A1-B983-4F6A61EDDE14}" type="datetimeFigureOut">
              <a:rPr lang="zh-CN" altLang="en-US" smtClean="0"/>
            </a:fld>
            <a:endParaRPr lang="zh-CN" altLang="en-US"/>
          </a:p>
        </p:txBody>
      </p:sp>
      <p:sp>
        <p:nvSpPr>
          <p:cNvPr id="5" name="页脚占位符 4"/>
          <p:cNvSpPr>
            <a:spLocks noGrp="1"/>
          </p:cNvSpPr>
          <p:nvPr>
            <p:ph type="ftr" sz="quarter" idx="3"/>
          </p:nvPr>
        </p:nvSpPr>
        <p:spPr>
          <a:xfrm>
            <a:off x="4166010" y="6356351"/>
            <a:ext cx="386118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8460" y="6356351"/>
            <a:ext cx="284508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855B1242-01AC-4BF5-A2F4-D80D250D011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9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9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9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9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9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9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9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9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9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60" y="274637"/>
            <a:ext cx="1097388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60" y="1600201"/>
            <a:ext cx="1097388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660" y="6356351"/>
            <a:ext cx="284508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2547D4CB-797B-41A1-B983-4F6A61EDDE14}" type="datetimeFigureOut">
              <a:rPr lang="zh-CN" altLang="en-US" smtClean="0"/>
            </a:fld>
            <a:endParaRPr lang="zh-CN" altLang="en-US"/>
          </a:p>
        </p:txBody>
      </p:sp>
      <p:sp>
        <p:nvSpPr>
          <p:cNvPr id="5" name="页脚占位符 4"/>
          <p:cNvSpPr>
            <a:spLocks noGrp="1"/>
          </p:cNvSpPr>
          <p:nvPr>
            <p:ph type="ftr" sz="quarter" idx="3"/>
          </p:nvPr>
        </p:nvSpPr>
        <p:spPr>
          <a:xfrm>
            <a:off x="4166010" y="6356351"/>
            <a:ext cx="386118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8460" y="6356351"/>
            <a:ext cx="284508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855B1242-01AC-4BF5-A2F4-D80D250D011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hf hdr="0" ftr="0" dt="0"/>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9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9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9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9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9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9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9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9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9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image" Target="../media/image11.jpeg"/><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9.xml"/><Relationship Id="rId4" Type="http://schemas.openxmlformats.org/officeDocument/2006/relationships/image" Target="../media/image12.png"/><Relationship Id="rId3" Type="http://schemas.openxmlformats.org/officeDocument/2006/relationships/tags" Target="../tags/tag8.xml"/><Relationship Id="rId2" Type="http://schemas.openxmlformats.org/officeDocument/2006/relationships/image" Target="../media/image11.jpeg"/><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2.xml"/><Relationship Id="rId4" Type="http://schemas.openxmlformats.org/officeDocument/2006/relationships/image" Target="../media/image12.png"/><Relationship Id="rId3" Type="http://schemas.openxmlformats.org/officeDocument/2006/relationships/tags" Target="../tags/tag11.xml"/><Relationship Id="rId2" Type="http://schemas.openxmlformats.org/officeDocument/2006/relationships/image" Target="../media/image11.jpeg"/><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5.xml"/><Relationship Id="rId4" Type="http://schemas.openxmlformats.org/officeDocument/2006/relationships/image" Target="../media/image12.png"/><Relationship Id="rId3" Type="http://schemas.openxmlformats.org/officeDocument/2006/relationships/tags" Target="../tags/tag14.xml"/><Relationship Id="rId2" Type="http://schemas.openxmlformats.org/officeDocument/2006/relationships/image" Target="../media/image11.jpeg"/><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image" Target="../media/image12.png"/><Relationship Id="rId3" Type="http://schemas.openxmlformats.org/officeDocument/2006/relationships/tags" Target="../tags/tag17.xml"/><Relationship Id="rId2" Type="http://schemas.openxmlformats.org/officeDocument/2006/relationships/image" Target="../media/image11.jpeg"/><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1.xml"/><Relationship Id="rId2" Type="http://schemas.openxmlformats.org/officeDocument/2006/relationships/image" Target="../media/image13.jpeg"/><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2.xml"/><Relationship Id="rId1" Type="http://schemas.openxmlformats.org/officeDocument/2006/relationships/image" Target="../media/image14.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3.xml"/><Relationship Id="rId2" Type="http://schemas.openxmlformats.org/officeDocument/2006/relationships/image" Target="../media/image16.png"/><Relationship Id="rId1" Type="http://schemas.openxmlformats.org/officeDocument/2006/relationships/image" Target="../media/image15.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4.xml"/><Relationship Id="rId2" Type="http://schemas.openxmlformats.org/officeDocument/2006/relationships/image" Target="../media/image16.png"/><Relationship Id="rId1" Type="http://schemas.openxmlformats.org/officeDocument/2006/relationships/image" Target="../media/image15.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5.xml"/><Relationship Id="rId2" Type="http://schemas.openxmlformats.org/officeDocument/2006/relationships/image" Target="../media/image16.png"/><Relationship Id="rId1" Type="http://schemas.openxmlformats.org/officeDocument/2006/relationships/image" Target="../media/image15.jpe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6.xml"/><Relationship Id="rId2" Type="http://schemas.openxmlformats.org/officeDocument/2006/relationships/image" Target="../media/image16.png"/><Relationship Id="rId1" Type="http://schemas.openxmlformats.org/officeDocument/2006/relationships/image" Target="../media/image15.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7.xml"/><Relationship Id="rId2" Type="http://schemas.openxmlformats.org/officeDocument/2006/relationships/image" Target="../media/image16.png"/><Relationship Id="rId1"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8.xml"/><Relationship Id="rId1"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9.xml"/><Relationship Id="rId1"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0.xml"/><Relationship Id="rId1"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1.xml"/><Relationship Id="rId1"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2.xml"/><Relationship Id="rId2" Type="http://schemas.openxmlformats.org/officeDocument/2006/relationships/image" Target="../media/image21.png"/><Relationship Id="rId1"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3.xml"/><Relationship Id="rId1"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4.xml"/><Relationship Id="rId1"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5.xml"/><Relationship Id="rId1" Type="http://schemas.openxmlformats.org/officeDocument/2006/relationships/image" Target="../media/image24.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6.xml"/><Relationship Id="rId1" Type="http://schemas.openxmlformats.org/officeDocument/2006/relationships/image" Target="../media/image25.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7.xml"/><Relationship Id="rId1" Type="http://schemas.openxmlformats.org/officeDocument/2006/relationships/image" Target="../media/image25.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8.xml"/><Relationship Id="rId1" Type="http://schemas.openxmlformats.org/officeDocument/2006/relationships/image" Target="../media/image26.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0.xml"/><Relationship Id="rId1" Type="http://schemas.openxmlformats.org/officeDocument/2006/relationships/image" Target="../media/image27.jpeg"/></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41.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42.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3.xml"/><Relationship Id="rId1" Type="http://schemas.openxmlformats.org/officeDocument/2006/relationships/image" Target="../media/image32.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4.xml"/><Relationship Id="rId1" Type="http://schemas.openxmlformats.org/officeDocument/2006/relationships/image" Target="../media/image33.jpe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5.xml"/><Relationship Id="rId1" Type="http://schemas.openxmlformats.org/officeDocument/2006/relationships/image" Target="../media/image34.png"/></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6.xml"/><Relationship Id="rId2" Type="http://schemas.openxmlformats.org/officeDocument/2006/relationships/image" Target="../media/image36.png"/><Relationship Id="rId1" Type="http://schemas.openxmlformats.org/officeDocument/2006/relationships/image" Target="../media/image35.png"/></Relationships>
</file>

<file path=ppt/slides/_rels/slide4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7.xml"/><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8.xml"/><Relationship Id="rId2" Type="http://schemas.openxmlformats.org/officeDocument/2006/relationships/image" Target="../media/image37.png"/><Relationship Id="rId1" Type="http://schemas.openxmlformats.org/officeDocument/2006/relationships/image" Target="../media/image38.png"/></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9.xml"/><Relationship Id="rId2" Type="http://schemas.openxmlformats.org/officeDocument/2006/relationships/image" Target="../media/image40.png"/><Relationship Id="rId1" Type="http://schemas.openxmlformats.org/officeDocument/2006/relationships/image" Target="../media/image39.png"/></Relationships>
</file>

<file path=ppt/slides/_rels/slide4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50.xml"/><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51.xml"/><Relationship Id="rId2" Type="http://schemas.openxmlformats.org/officeDocument/2006/relationships/image" Target="../media/image45.png"/><Relationship Id="rId1" Type="http://schemas.openxmlformats.org/officeDocument/2006/relationships/image" Target="../media/image44.png"/></Relationships>
</file>

<file path=ppt/slides/_rels/slide5.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3.xml"/><Relationship Id="rId2" Type="http://schemas.openxmlformats.org/officeDocument/2006/relationships/image" Target="../media/image4.emf"/><Relationship Id="rId1"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52.xml"/><Relationship Id="rId2" Type="http://schemas.openxmlformats.org/officeDocument/2006/relationships/image" Target="../media/image43.png"/><Relationship Id="rId1" Type="http://schemas.openxmlformats.org/officeDocument/2006/relationships/image" Target="../media/image41.png"/></Relationships>
</file>

<file path=ppt/slides/_rels/slide5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53.xml"/><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54.xml"/><Relationship Id="rId2" Type="http://schemas.openxmlformats.org/officeDocument/2006/relationships/image" Target="../media/image49.png"/><Relationship Id="rId1" Type="http://schemas.openxmlformats.org/officeDocument/2006/relationships/image" Target="../media/image46.png"/></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55.xml"/><Relationship Id="rId2" Type="http://schemas.openxmlformats.org/officeDocument/2006/relationships/image" Target="../media/image51.png"/><Relationship Id="rId1" Type="http://schemas.openxmlformats.org/officeDocument/2006/relationships/image" Target="../media/image50.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3.xml"/><Relationship Id="rId2" Type="http://schemas.openxmlformats.org/officeDocument/2006/relationships/image" Target="../media/image6.emf"/><Relationship Id="rId1"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953635" y="2286000"/>
            <a:ext cx="6381750" cy="1347470"/>
          </a:xfrm>
        </p:spPr>
        <p:txBody>
          <a:bodyPr>
            <a:normAutofit/>
          </a:bodyPr>
          <a:lstStyle/>
          <a:p>
            <a:pPr fontAlgn="auto">
              <a:lnSpc>
                <a:spcPct val="110000"/>
              </a:lnSpc>
              <a:spcBef>
                <a:spcPts val="0"/>
              </a:spcBef>
              <a:spcAft>
                <a:spcPts val="0"/>
              </a:spcAft>
            </a:pPr>
            <a:r>
              <a:rPr lang="zh-CN" altLang="en-US" b="1" kern="1500" spc="200">
                <a:solidFill>
                  <a:schemeClr val="bg1"/>
                </a:solidFill>
                <a:uFillTx/>
                <a:latin typeface="微软雅黑" panose="020B0503020204020204" charset="-122"/>
                <a:ea typeface="微软雅黑" panose="020B0503020204020204" charset="-122"/>
                <a:cs typeface="微软雅黑" panose="020B0503020204020204" charset="-122"/>
              </a:rPr>
              <a:t>档案系统使用</a:t>
            </a:r>
            <a:r>
              <a:rPr lang="zh-CN" altLang="en-US" b="1" kern="1500" spc="200">
                <a:solidFill>
                  <a:schemeClr val="bg1"/>
                </a:solidFill>
                <a:uFillTx/>
                <a:latin typeface="微软雅黑" panose="020B0503020204020204" charset="-122"/>
                <a:ea typeface="微软雅黑" panose="020B0503020204020204" charset="-122"/>
                <a:cs typeface="微软雅黑" panose="020B0503020204020204" charset="-122"/>
              </a:rPr>
              <a:t>指南</a:t>
            </a:r>
            <a:endParaRPr lang="zh-CN" altLang="en-US" b="1" kern="1500" spc="200">
              <a:solidFill>
                <a:schemeClr val="bg1"/>
              </a:solidFill>
              <a:uFillTx/>
              <a:latin typeface="微软雅黑" panose="020B0503020204020204" charset="-122"/>
              <a:ea typeface="微软雅黑" panose="020B0503020204020204" charset="-122"/>
              <a:cs typeface="微软雅黑" panose="020B0503020204020204" charset="-122"/>
            </a:endParaRPr>
          </a:p>
        </p:txBody>
      </p:sp>
      <p:sp>
        <p:nvSpPr>
          <p:cNvPr id="4" name="副标题 3"/>
          <p:cNvSpPr/>
          <p:nvPr>
            <p:ph type="subTitle" idx="1"/>
          </p:nvPr>
        </p:nvSpPr>
        <p:spPr/>
        <p:txBody>
          <a:bodyPr/>
          <a:p>
            <a:endParaRPr lang="zh-CN" altLang="en-US"/>
          </a:p>
        </p:txBody>
      </p:sp>
      <p:sp useBgFill="1">
        <p:nvSpPr>
          <p:cNvPr id="3" name="文本框 2"/>
          <p:cNvSpPr txBox="1"/>
          <p:nvPr/>
        </p:nvSpPr>
        <p:spPr>
          <a:xfrm>
            <a:off x="8112125" y="332105"/>
            <a:ext cx="4064000" cy="368300"/>
          </a:xfrm>
          <a:prstGeom prst="rect">
            <a:avLst/>
          </a:prstGeom>
        </p:spPr>
        <p:txBody>
          <a:bodyPr wrap="square" rtlCol="0">
            <a:spAutoFit/>
          </a:bodyPr>
          <a:p>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fontScale="90000"/>
          </a:bodyPr>
          <a:p>
            <a:r>
              <a:rPr lang="zh-CN" altLang="en-US"/>
              <a:t>系统登录方式</a:t>
            </a:r>
            <a:endParaRPr lang="zh-CN" altLang="en-US"/>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pic>
        <p:nvPicPr>
          <p:cNvPr id="11" name="图片 10"/>
          <p:cNvPicPr>
            <a:picLocks noChangeAspect="1"/>
          </p:cNvPicPr>
          <p:nvPr/>
        </p:nvPicPr>
        <p:blipFill>
          <a:blip r:embed="rId1"/>
          <a:stretch>
            <a:fillRect/>
          </a:stretch>
        </p:blipFill>
        <p:spPr>
          <a:xfrm>
            <a:off x="895350" y="2037080"/>
            <a:ext cx="8132331" cy="4096131"/>
          </a:xfrm>
          <a:prstGeom prst="rect">
            <a:avLst/>
          </a:prstGeom>
          <a:ln w="6350">
            <a:noFill/>
          </a:ln>
          <a:effectLst>
            <a:outerShdw blurRad="63500" algn="ctr" rotWithShape="0">
              <a:prstClr val="black">
                <a:alpha val="30000"/>
              </a:prstClr>
            </a:outerShdw>
          </a:effectLst>
        </p:spPr>
      </p:pic>
      <p:sp>
        <p:nvSpPr>
          <p:cNvPr id="13" name="线形标注 2(带边框和强调线) 12"/>
          <p:cNvSpPr/>
          <p:nvPr/>
        </p:nvSpPr>
        <p:spPr>
          <a:xfrm>
            <a:off x="9373870" y="3962400"/>
            <a:ext cx="2065020" cy="1126490"/>
          </a:xfrm>
          <a:prstGeom prst="accentBorderCallout2">
            <a:avLst>
              <a:gd name="adj1" fmla="val 52035"/>
              <a:gd name="adj2" fmla="val -5253"/>
              <a:gd name="adj3" fmla="val 52041"/>
              <a:gd name="adj4" fmla="val -14573"/>
              <a:gd name="adj5" fmla="val 31679"/>
              <a:gd name="adj6" fmla="val -104551"/>
            </a:avLst>
          </a:prstGeom>
          <a:solidFill>
            <a:srgbClr val="FFFFFF"/>
          </a:solidFill>
          <a:ln w="31750">
            <a:solidFill>
              <a:srgbClr val="FABE00"/>
            </a:solidFill>
            <a:miter lim="800000"/>
          </a:ln>
          <a:effectLst>
            <a:outerShdw blurRad="12700" dist="127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50000"/>
              </a:lnSpc>
            </a:pPr>
            <a:r>
              <a:rPr lang="zh-CN" altLang="en-US" sz="1400" dirty="0" smtClean="0">
                <a:solidFill>
                  <a:schemeClr val="tx1">
                    <a:lumMod val="85000"/>
                    <a:lumOff val="15000"/>
                  </a:schemeClr>
                </a:solidFill>
                <a:latin typeface="微软雅黑" panose="020B0503020204020204" charset="-122"/>
                <a:ea typeface="微软雅黑" panose="020B0503020204020204" charset="-122"/>
              </a:rPr>
              <a:t>输入初始密码</a:t>
            </a:r>
            <a:r>
              <a:rPr lang="zh-CN" sz="1400" dirty="0" smtClean="0">
                <a:solidFill>
                  <a:schemeClr val="tx1">
                    <a:lumMod val="85000"/>
                    <a:lumOff val="15000"/>
                  </a:schemeClr>
                </a:solidFill>
                <a:latin typeface="微软雅黑" panose="020B0503020204020204" charset="-122"/>
                <a:ea typeface="微软雅黑" panose="020B0503020204020204" charset="-122"/>
              </a:rPr>
              <a:t>，</a:t>
            </a:r>
            <a:r>
              <a:rPr lang="zh-CN" altLang="en-US" sz="1400" dirty="0" smtClean="0">
                <a:solidFill>
                  <a:schemeClr val="tx1">
                    <a:lumMod val="85000"/>
                    <a:lumOff val="15000"/>
                  </a:schemeClr>
                </a:solidFill>
                <a:latin typeface="微软雅黑" panose="020B0503020204020204" charset="-122"/>
                <a:ea typeface="微软雅黑" panose="020B0503020204020204" charset="-122"/>
              </a:rPr>
              <a:t>进入系统后请修改密码</a:t>
            </a:r>
            <a:endParaRPr lang="zh-CN" altLang="en-US" sz="1400" dirty="0" smtClean="0">
              <a:solidFill>
                <a:schemeClr val="tx1">
                  <a:lumMod val="85000"/>
                  <a:lumOff val="15000"/>
                </a:schemeClr>
              </a:solidFill>
              <a:latin typeface="微软雅黑" panose="020B0503020204020204" charset="-122"/>
              <a:ea typeface="微软雅黑" panose="020B0503020204020204" charset="-122"/>
            </a:endParaRPr>
          </a:p>
        </p:txBody>
      </p:sp>
      <p:sp>
        <p:nvSpPr>
          <p:cNvPr id="14" name="线形标注 2(带边框和强调线) 13"/>
          <p:cNvSpPr/>
          <p:nvPr/>
        </p:nvSpPr>
        <p:spPr>
          <a:xfrm>
            <a:off x="9373870" y="3124835"/>
            <a:ext cx="2067560" cy="657225"/>
          </a:xfrm>
          <a:prstGeom prst="accentBorderCallout2">
            <a:avLst>
              <a:gd name="adj1" fmla="val 46327"/>
              <a:gd name="adj2" fmla="val -5793"/>
              <a:gd name="adj3" fmla="val 46327"/>
              <a:gd name="adj4" fmla="val -16159"/>
              <a:gd name="adj5" fmla="val 132115"/>
              <a:gd name="adj6" fmla="val -104405"/>
            </a:avLst>
          </a:prstGeom>
          <a:solidFill>
            <a:srgbClr val="FFFFFF"/>
          </a:solidFill>
          <a:ln w="31750">
            <a:solidFill>
              <a:srgbClr val="FABE00"/>
            </a:solidFill>
            <a:miter lim="800000"/>
          </a:ln>
          <a:effectLst>
            <a:outerShdw blurRad="12700" dist="127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ts val="1400"/>
              </a:lnSpc>
            </a:pPr>
            <a:r>
              <a:rPr lang="zh-CN" altLang="en-US" sz="1400" dirty="0" smtClean="0">
                <a:solidFill>
                  <a:schemeClr val="tx1">
                    <a:lumMod val="85000"/>
                    <a:lumOff val="15000"/>
                  </a:schemeClr>
                </a:solidFill>
                <a:latin typeface="微软雅黑" panose="020B0503020204020204" charset="-122"/>
                <a:ea typeface="微软雅黑" panose="020B0503020204020204" charset="-122"/>
              </a:rPr>
              <a:t>输入档案馆提供的账号</a:t>
            </a:r>
            <a:endParaRPr lang="zh-CN" altLang="en-US" sz="1400" dirty="0" smtClean="0">
              <a:solidFill>
                <a:schemeClr val="tx1">
                  <a:lumMod val="85000"/>
                  <a:lumOff val="15000"/>
                </a:schemeClr>
              </a:solidFill>
              <a:latin typeface="微软雅黑" panose="020B0503020204020204" charset="-122"/>
              <a:ea typeface="微软雅黑" panose="020B0503020204020204" charset="-122"/>
            </a:endParaRPr>
          </a:p>
        </p:txBody>
      </p:sp>
      <p:sp>
        <p:nvSpPr>
          <p:cNvPr id="9" name="文本框 8"/>
          <p:cNvSpPr txBox="1"/>
          <p:nvPr/>
        </p:nvSpPr>
        <p:spPr>
          <a:xfrm>
            <a:off x="696318" y="1008000"/>
            <a:ext cx="10800000" cy="506730"/>
          </a:xfrm>
          <a:prstGeom prst="rect">
            <a:avLst/>
          </a:prstGeom>
          <a:noFill/>
        </p:spPr>
        <p:txBody>
          <a:bodyPr wrap="square" rtlCol="0" anchor="t" anchorCtr="0">
            <a:spAutoFit/>
          </a:bodyPr>
          <a:p>
            <a:pPr indent="0" algn="l" fontAlgn="auto">
              <a:lnSpc>
                <a:spcPct val="150000"/>
              </a:lnSpc>
            </a:pPr>
            <a:r>
              <a:rPr lang="zh-CN" altLang="en-US" b="1" dirty="0" smtClean="0">
                <a:solidFill>
                  <a:schemeClr val="tx1">
                    <a:lumMod val="85000"/>
                    <a:lumOff val="15000"/>
                  </a:schemeClr>
                </a:solidFill>
                <a:latin typeface="微软雅黑" panose="020B0503020204020204" charset="-122"/>
                <a:ea typeface="微软雅黑" panose="020B0503020204020204" charset="-122"/>
              </a:rPr>
              <a:t>通过档案系统登录地址进入</a:t>
            </a:r>
            <a:r>
              <a:rPr lang="zh-CN" altLang="en-US" dirty="0" smtClean="0">
                <a:solidFill>
                  <a:schemeClr val="tx1">
                    <a:lumMod val="85000"/>
                    <a:lumOff val="15000"/>
                  </a:schemeClr>
                </a:solidFill>
                <a:latin typeface="微软雅黑" panose="020B0503020204020204" charset="-122"/>
                <a:ea typeface="微软雅黑" panose="020B0503020204020204" charset="-122"/>
              </a:rPr>
              <a:t>：输入用户名、密码，建议初次登录后修改个人密码</a:t>
            </a:r>
            <a:endParaRPr lang="zh-CN" altLang="en-US" dirty="0" smtClean="0">
              <a:solidFill>
                <a:schemeClr val="tx1">
                  <a:lumMod val="85000"/>
                  <a:lumOff val="15000"/>
                </a:schemeClr>
              </a:solidFill>
              <a:latin typeface="微软雅黑" panose="020B0503020204020204" charset="-122"/>
              <a:ea typeface="微软雅黑" panose="020B0503020204020204" charset="-122"/>
            </a:endParaRPr>
          </a:p>
        </p:txBody>
      </p:sp>
      <p:sp useBgFill="1">
        <p:nvSpPr>
          <p:cNvPr id="4" name="文本框 3"/>
          <p:cNvSpPr txBox="1"/>
          <p:nvPr/>
        </p:nvSpPr>
        <p:spPr>
          <a:xfrm>
            <a:off x="10178415" y="404495"/>
            <a:ext cx="2014220" cy="370205"/>
          </a:xfrm>
          <a:prstGeom prst="rect">
            <a:avLst/>
          </a:prstGeom>
        </p:spPr>
        <p:txBody>
          <a:bodyPr wrap="square" rtlCol="0">
            <a:noAutofit/>
          </a:bodyPr>
          <a:p>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a:bodyPr>
          <a:p>
            <a:r>
              <a:rPr lang="zh-CN" altLang="en-US"/>
              <a:t>系统登录</a:t>
            </a:r>
            <a:endParaRPr lang="zh-CN" altLang="en-US"/>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sp>
        <p:nvSpPr>
          <p:cNvPr id="9" name="文本框 8"/>
          <p:cNvSpPr txBox="1"/>
          <p:nvPr/>
        </p:nvSpPr>
        <p:spPr>
          <a:xfrm>
            <a:off x="696318" y="1008000"/>
            <a:ext cx="10800000" cy="506730"/>
          </a:xfrm>
          <a:prstGeom prst="rect">
            <a:avLst/>
          </a:prstGeom>
          <a:noFill/>
        </p:spPr>
        <p:txBody>
          <a:bodyPr wrap="square" rtlCol="0" anchor="t" anchorCtr="0">
            <a:spAutoFit/>
          </a:bodyPr>
          <a:p>
            <a:pPr indent="0" algn="l" fontAlgn="auto">
              <a:lnSpc>
                <a:spcPct val="150000"/>
              </a:lnSpc>
            </a:pPr>
            <a:r>
              <a:rPr lang="zh-CN" altLang="en-US" dirty="0" smtClean="0">
                <a:solidFill>
                  <a:schemeClr val="tx1">
                    <a:lumMod val="85000"/>
                    <a:lumOff val="15000"/>
                  </a:schemeClr>
                </a:solidFill>
                <a:latin typeface="微软雅黑" panose="020B0503020204020204" charset="-122"/>
                <a:ea typeface="微软雅黑" panose="020B0503020204020204" charset="-122"/>
              </a:rPr>
              <a:t>登录系统后，由于每个用户所赋予的</a:t>
            </a:r>
            <a:r>
              <a:rPr lang="zh-CN" altLang="en-US" b="1" dirty="0" smtClean="0">
                <a:solidFill>
                  <a:srgbClr val="ABC842"/>
                </a:solidFill>
                <a:latin typeface="微软雅黑" panose="020B0503020204020204" charset="-122"/>
                <a:ea typeface="微软雅黑" panose="020B0503020204020204" charset="-122"/>
              </a:rPr>
              <a:t>权限</a:t>
            </a:r>
            <a:r>
              <a:rPr lang="zh-CN" altLang="en-US" dirty="0" smtClean="0">
                <a:solidFill>
                  <a:schemeClr val="tx1">
                    <a:lumMod val="85000"/>
                    <a:lumOff val="15000"/>
                  </a:schemeClr>
                </a:solidFill>
                <a:latin typeface="微软雅黑" panose="020B0503020204020204" charset="-122"/>
                <a:ea typeface="微软雅黑" panose="020B0503020204020204" charset="-122"/>
              </a:rPr>
              <a:t>不同，看到的档案类别菜单会有所不同。</a:t>
            </a:r>
            <a:endParaRPr lang="zh-CN" altLang="en-US" dirty="0" smtClean="0">
              <a:solidFill>
                <a:schemeClr val="tx1">
                  <a:lumMod val="85000"/>
                  <a:lumOff val="15000"/>
                </a:schemeClr>
              </a:solidFill>
              <a:latin typeface="微软雅黑" panose="020B0503020204020204" charset="-122"/>
              <a:ea typeface="微软雅黑" panose="020B0503020204020204" charset="-122"/>
            </a:endParaRPr>
          </a:p>
        </p:txBody>
      </p:sp>
      <p:pic>
        <p:nvPicPr>
          <p:cNvPr id="8" name="图片 7" descr="D:\Work\轩恩\PPT\Design\20200622_韵达培训\图片1.jpg图片1"/>
          <p:cNvPicPr>
            <a:picLocks noChangeAspect="1"/>
          </p:cNvPicPr>
          <p:nvPr/>
        </p:nvPicPr>
        <p:blipFill>
          <a:blip r:embed="rId1"/>
          <a:srcRect/>
          <a:stretch>
            <a:fillRect/>
          </a:stretch>
        </p:blipFill>
        <p:spPr>
          <a:xfrm>
            <a:off x="501333" y="1865313"/>
            <a:ext cx="8220710" cy="4298315"/>
          </a:xfrm>
          <a:prstGeom prst="rect">
            <a:avLst/>
          </a:prstGeom>
          <a:effectLst>
            <a:outerShdw blurRad="63500" algn="ctr" rotWithShape="0">
              <a:prstClr val="black">
                <a:alpha val="30000"/>
              </a:prstClr>
            </a:outerShdw>
          </a:effectLst>
        </p:spPr>
      </p:pic>
      <p:sp>
        <p:nvSpPr>
          <p:cNvPr id="5" name="线形标注 2(带边框和强调线) 4"/>
          <p:cNvSpPr/>
          <p:nvPr/>
        </p:nvSpPr>
        <p:spPr>
          <a:xfrm>
            <a:off x="8925560" y="2064385"/>
            <a:ext cx="2765425" cy="1127125"/>
          </a:xfrm>
          <a:prstGeom prst="accentBorderCallout2">
            <a:avLst>
              <a:gd name="adj1" fmla="val 50506"/>
              <a:gd name="adj2" fmla="val -3532"/>
              <a:gd name="adj3" fmla="val 50506"/>
              <a:gd name="adj4" fmla="val -22389"/>
              <a:gd name="adj5" fmla="val 19377"/>
              <a:gd name="adj6" fmla="val -53803"/>
            </a:avLst>
          </a:prstGeom>
          <a:solidFill>
            <a:srgbClr val="FFFFFF"/>
          </a:solidFill>
          <a:ln w="31750">
            <a:solidFill>
              <a:srgbClr val="FABE00"/>
            </a:solidFill>
            <a:miter lim="800000"/>
          </a:ln>
          <a:effectLst>
            <a:outerShdw blurRad="12700" dist="127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50000"/>
              </a:lnSpc>
            </a:pPr>
            <a:r>
              <a:rPr lang="zh-CN" altLang="en-US" sz="1400" b="1" dirty="0" smtClean="0">
                <a:solidFill>
                  <a:srgbClr val="FABE00"/>
                </a:solidFill>
                <a:latin typeface="微软雅黑" panose="020B0503020204020204" charset="-122"/>
                <a:ea typeface="微软雅黑" panose="020B0503020204020204" charset="-122"/>
              </a:rPr>
              <a:t>特别说明</a:t>
            </a:r>
            <a:r>
              <a:rPr lang="zh-CN" altLang="en-US" sz="1400" dirty="0" smtClean="0">
                <a:solidFill>
                  <a:srgbClr val="FABE00"/>
                </a:solidFill>
                <a:latin typeface="微软雅黑" panose="020B0503020204020204" charset="-122"/>
                <a:ea typeface="微软雅黑" panose="020B0503020204020204" charset="-122"/>
              </a:rPr>
              <a:t>：</a:t>
            </a:r>
            <a:r>
              <a:rPr lang="zh-CN" altLang="en-US" sz="1400" dirty="0" smtClean="0">
                <a:solidFill>
                  <a:schemeClr val="tx1">
                    <a:lumMod val="75000"/>
                    <a:lumOff val="25000"/>
                  </a:schemeClr>
                </a:solidFill>
                <a:latin typeface="微软雅黑" panose="020B0503020204020204" charset="-122"/>
                <a:ea typeface="微软雅黑" panose="020B0503020204020204" charset="-122"/>
              </a:rPr>
              <a:t>建议使用“</a:t>
            </a:r>
            <a:r>
              <a:rPr lang="en-US" altLang="zh-CN" sz="1400" dirty="0" smtClean="0">
                <a:solidFill>
                  <a:schemeClr val="tx1">
                    <a:lumMod val="75000"/>
                    <a:lumOff val="25000"/>
                  </a:schemeClr>
                </a:solidFill>
                <a:latin typeface="微软雅黑" panose="020B0503020204020204" charset="-122"/>
                <a:ea typeface="微软雅黑" panose="020B0503020204020204" charset="-122"/>
              </a:rPr>
              <a:t>360</a:t>
            </a:r>
            <a:r>
              <a:rPr lang="zh-CN" altLang="en-US" sz="1400" dirty="0" smtClean="0">
                <a:solidFill>
                  <a:schemeClr val="tx1">
                    <a:lumMod val="75000"/>
                    <a:lumOff val="25000"/>
                  </a:schemeClr>
                </a:solidFill>
                <a:latin typeface="微软雅黑" panose="020B0503020204020204" charset="-122"/>
                <a:ea typeface="微软雅黑" panose="020B0503020204020204" charset="-122"/>
              </a:rPr>
              <a:t>浏览器的极速模式</a:t>
            </a:r>
            <a:r>
              <a:rPr lang="en-US" altLang="zh-CN" sz="1400" dirty="0" smtClean="0">
                <a:solidFill>
                  <a:schemeClr val="tx1">
                    <a:lumMod val="75000"/>
                    <a:lumOff val="25000"/>
                  </a:schemeClr>
                </a:solidFill>
                <a:latin typeface="微软雅黑" panose="020B0503020204020204" charset="-122"/>
                <a:ea typeface="微软雅黑" panose="020B0503020204020204" charset="-122"/>
              </a:rPr>
              <a:t>”</a:t>
            </a:r>
            <a:endParaRPr lang="en-US" altLang="zh-CN" sz="1400" dirty="0" smtClean="0">
              <a:solidFill>
                <a:schemeClr val="tx1">
                  <a:lumMod val="75000"/>
                  <a:lumOff val="25000"/>
                </a:schemeClr>
              </a:solidFill>
              <a:latin typeface="微软雅黑" panose="020B0503020204020204" charset="-122"/>
              <a:ea typeface="微软雅黑" panose="020B0503020204020204" charset="-122"/>
            </a:endParaRPr>
          </a:p>
        </p:txBody>
      </p:sp>
      <p:sp useBgFill="1">
        <p:nvSpPr>
          <p:cNvPr id="4" name="文本框 3"/>
          <p:cNvSpPr txBox="1"/>
          <p:nvPr>
            <p:custDataLst>
              <p:tags r:id="rId2"/>
            </p:custDataLst>
          </p:nvPr>
        </p:nvSpPr>
        <p:spPr>
          <a:xfrm>
            <a:off x="10178415" y="404495"/>
            <a:ext cx="2014220" cy="370205"/>
          </a:xfrm>
          <a:prstGeom prst="rect">
            <a:avLst/>
          </a:prstGeom>
        </p:spPr>
        <p:txBody>
          <a:bodyPr wrap="square" rtlCol="0">
            <a:noAutofit/>
          </a:bodyPr>
          <a:p>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t>添加案卷</a:t>
            </a:r>
            <a:endParaRPr lang="zh-CN" altLang="en-US"/>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sp>
        <p:nvSpPr>
          <p:cNvPr id="9" name="文本框 8"/>
          <p:cNvSpPr txBox="1"/>
          <p:nvPr/>
        </p:nvSpPr>
        <p:spPr>
          <a:xfrm>
            <a:off x="696318" y="1008000"/>
            <a:ext cx="10800000" cy="506730"/>
          </a:xfrm>
          <a:prstGeom prst="rect">
            <a:avLst/>
          </a:prstGeom>
          <a:noFill/>
        </p:spPr>
        <p:txBody>
          <a:bodyPr wrap="square" rtlCol="0" anchor="t" anchorCtr="0">
            <a:spAutoFit/>
          </a:bodyPr>
          <a:p>
            <a:pPr indent="0" algn="l" fontAlgn="auto">
              <a:lnSpc>
                <a:spcPct val="150000"/>
              </a:lnSpc>
            </a:pPr>
            <a:r>
              <a:rPr lang="zh-CN" altLang="en-US" dirty="0" smtClean="0">
                <a:latin typeface="微软雅黑" panose="020B0503020204020204" charset="-122"/>
                <a:ea typeface="微软雅黑" panose="020B0503020204020204" charset="-122"/>
              </a:rPr>
              <a:t>添加案卷时，点击页面上方的</a:t>
            </a:r>
            <a:r>
              <a:rPr lang="zh-CN" altLang="en-US" b="1" dirty="0" smtClean="0">
                <a:solidFill>
                  <a:srgbClr val="ABC842"/>
                </a:solidFill>
                <a:latin typeface="微软雅黑" panose="020B0503020204020204" charset="-122"/>
                <a:ea typeface="微软雅黑" panose="020B0503020204020204" charset="-122"/>
              </a:rPr>
              <a:t>“新增”</a:t>
            </a:r>
            <a:r>
              <a:rPr lang="zh-CN" altLang="en-US" dirty="0" smtClean="0">
                <a:latin typeface="微软雅黑" panose="020B0503020204020204" charset="-122"/>
                <a:ea typeface="微软雅黑" panose="020B0503020204020204" charset="-122"/>
              </a:rPr>
              <a:t>按钮，系统自动弹出相应的题录信息著录界面。</a:t>
            </a:r>
            <a:endParaRPr lang="zh-CN" altLang="en-US" dirty="0" smtClean="0">
              <a:latin typeface="微软雅黑" panose="020B0503020204020204" charset="-122"/>
              <a:ea typeface="微软雅黑" panose="020B0503020204020204" charset="-122"/>
            </a:endParaRPr>
          </a:p>
        </p:txBody>
      </p:sp>
      <p:grpSp>
        <p:nvGrpSpPr>
          <p:cNvPr id="6" name="组合 5"/>
          <p:cNvGrpSpPr/>
          <p:nvPr/>
        </p:nvGrpSpPr>
        <p:grpSpPr>
          <a:xfrm>
            <a:off x="1173163" y="2354580"/>
            <a:ext cx="9846310" cy="3191510"/>
            <a:chOff x="1847" y="3934"/>
            <a:chExt cx="15506" cy="5026"/>
          </a:xfrm>
        </p:grpSpPr>
        <p:grpSp>
          <p:nvGrpSpPr>
            <p:cNvPr id="13" name="组合 12"/>
            <p:cNvGrpSpPr/>
            <p:nvPr/>
          </p:nvGrpSpPr>
          <p:grpSpPr>
            <a:xfrm>
              <a:off x="1847" y="3934"/>
              <a:ext cx="15507" cy="5026"/>
              <a:chOff x="1859" y="4115"/>
              <a:chExt cx="15507" cy="5026"/>
            </a:xfrm>
          </p:grpSpPr>
          <p:sp>
            <p:nvSpPr>
              <p:cNvPr id="12" name="矩形 11"/>
              <p:cNvSpPr/>
              <p:nvPr/>
            </p:nvSpPr>
            <p:spPr>
              <a:xfrm>
                <a:off x="1955" y="4115"/>
                <a:ext cx="15291" cy="5027"/>
              </a:xfrm>
              <a:prstGeom prst="rect">
                <a:avLst/>
              </a:prstGeom>
              <a:solidFill>
                <a:schemeClr val="accent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1859" y="4115"/>
                <a:ext cx="120" cy="502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17246" y="4115"/>
                <a:ext cx="120" cy="502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5" name="TextBox 3"/>
            <p:cNvSpPr txBox="1"/>
            <p:nvPr/>
          </p:nvSpPr>
          <p:spPr>
            <a:xfrm>
              <a:off x="2721" y="4740"/>
              <a:ext cx="13760" cy="3415"/>
            </a:xfrm>
            <a:prstGeom prst="rect">
              <a:avLst/>
            </a:prstGeom>
            <a:noFill/>
          </p:spPr>
          <p:txBody>
            <a:bodyPr wrap="square" rtlCol="0">
              <a:spAutoFit/>
            </a:bodyPr>
            <a:p>
              <a:pPr>
                <a:lnSpc>
                  <a:spcPct val="150000"/>
                </a:lnSpc>
              </a:pPr>
              <a:r>
                <a:rPr lang="zh-CN" altLang="en-US" dirty="0" smtClean="0">
                  <a:solidFill>
                    <a:schemeClr val="tx1">
                      <a:lumMod val="85000"/>
                      <a:lumOff val="15000"/>
                    </a:schemeClr>
                  </a:solidFill>
                  <a:latin typeface="微软雅黑" panose="020B0503020204020204" charset="-122"/>
                  <a:ea typeface="微软雅黑" panose="020B0503020204020204" charset="-122"/>
                </a:rPr>
                <a:t>       </a:t>
              </a:r>
              <a:r>
                <a:rPr lang="zh-CN" altLang="en-US" dirty="0" smtClean="0">
                  <a:solidFill>
                    <a:schemeClr val="tx1">
                      <a:lumMod val="75000"/>
                      <a:lumOff val="25000"/>
                    </a:schemeClr>
                  </a:solidFill>
                  <a:latin typeface="微软雅黑" panose="020B0503020204020204" charset="-122"/>
                  <a:ea typeface="微软雅黑" panose="020B0503020204020204" charset="-122"/>
                </a:rPr>
                <a:t>系统自动生成</a:t>
              </a:r>
              <a:r>
                <a:rPr lang="zh-CN" altLang="en-US" dirty="0" smtClean="0">
                  <a:solidFill>
                    <a:srgbClr val="FABE00"/>
                  </a:solidFill>
                  <a:latin typeface="微软雅黑" panose="020B0503020204020204" charset="-122"/>
                  <a:ea typeface="微软雅黑" panose="020B0503020204020204" charset="-122"/>
                </a:rPr>
                <a:t>“全宗号、年度、归档单位、分类号、案卷号、实体分类号、档号、保管期限、密码、输入员”</a:t>
              </a:r>
              <a:r>
                <a:rPr lang="zh-CN" altLang="en-US" dirty="0" smtClean="0">
                  <a:solidFill>
                    <a:schemeClr val="tx1">
                      <a:lumMod val="75000"/>
                      <a:lumOff val="25000"/>
                    </a:schemeClr>
                  </a:solidFill>
                  <a:latin typeface="微软雅黑" panose="020B0503020204020204" charset="-122"/>
                  <a:ea typeface="微软雅黑" panose="020B0503020204020204" charset="-122"/>
                </a:rPr>
                <a:t>，一般情况下，各单位无需修改。</a:t>
              </a:r>
              <a:endParaRPr lang="zh-CN" altLang="en-US" dirty="0" smtClean="0">
                <a:solidFill>
                  <a:schemeClr val="tx1">
                    <a:lumMod val="75000"/>
                    <a:lumOff val="25000"/>
                  </a:schemeClr>
                </a:solidFill>
                <a:latin typeface="微软雅黑" panose="020B0503020204020204" charset="-122"/>
                <a:ea typeface="微软雅黑" panose="020B0503020204020204" charset="-122"/>
              </a:endParaRPr>
            </a:p>
            <a:p>
              <a:pPr>
                <a:lnSpc>
                  <a:spcPct val="150000"/>
                </a:lnSpc>
              </a:pPr>
              <a:endParaRPr lang="zh-CN" altLang="en-US" dirty="0" smtClean="0">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dirty="0" smtClean="0">
                  <a:solidFill>
                    <a:schemeClr val="tx1">
                      <a:lumMod val="75000"/>
                      <a:lumOff val="25000"/>
                    </a:schemeClr>
                  </a:solidFill>
                  <a:latin typeface="微软雅黑" panose="020B0503020204020204" charset="-122"/>
                  <a:ea typeface="微软雅黑" panose="020B0503020204020204" charset="-122"/>
                </a:rPr>
                <a:t>       系统默认保管期限为</a:t>
              </a:r>
              <a:r>
                <a:rPr lang="zh-CN" altLang="en-US" dirty="0" smtClean="0">
                  <a:solidFill>
                    <a:srgbClr val="FABE00"/>
                  </a:solidFill>
                  <a:latin typeface="微软雅黑" panose="020B0503020204020204" charset="-122"/>
                  <a:ea typeface="微软雅黑" panose="020B0503020204020204" charset="-122"/>
                </a:rPr>
                <a:t>“永久”</a:t>
              </a:r>
              <a:r>
                <a:rPr lang="zh-CN" altLang="en-US" dirty="0" smtClean="0">
                  <a:solidFill>
                    <a:schemeClr val="tx1">
                      <a:lumMod val="75000"/>
                      <a:lumOff val="25000"/>
                    </a:schemeClr>
                  </a:solidFill>
                  <a:latin typeface="微软雅黑" panose="020B0503020204020204" charset="-122"/>
                  <a:ea typeface="微软雅黑" panose="020B0503020204020204" charset="-122"/>
                </a:rPr>
                <a:t>、密级为</a:t>
              </a:r>
              <a:r>
                <a:rPr lang="zh-CN" altLang="en-US" dirty="0" smtClean="0">
                  <a:solidFill>
                    <a:srgbClr val="FABE00"/>
                  </a:solidFill>
                  <a:latin typeface="微软雅黑" panose="020B0503020204020204" charset="-122"/>
                  <a:ea typeface="微软雅黑" panose="020B0503020204020204" charset="-122"/>
                </a:rPr>
                <a:t>“内部”</a:t>
              </a:r>
              <a:r>
                <a:rPr lang="zh-CN" altLang="en-US" dirty="0" smtClean="0">
                  <a:solidFill>
                    <a:schemeClr val="tx1">
                      <a:lumMod val="75000"/>
                      <a:lumOff val="25000"/>
                    </a:schemeClr>
                  </a:solidFill>
                  <a:latin typeface="微软雅黑" panose="020B0503020204020204" charset="-122"/>
                  <a:ea typeface="微软雅黑" panose="020B0503020204020204" charset="-122"/>
                </a:rPr>
                <a:t>，用户可根据文件实际情况，对此两项进行修改。</a:t>
              </a:r>
              <a:endParaRPr lang="zh-CN" altLang="en-US" dirty="0" smtClean="0">
                <a:solidFill>
                  <a:schemeClr val="tx1">
                    <a:lumMod val="75000"/>
                    <a:lumOff val="25000"/>
                  </a:schemeClr>
                </a:solidFill>
                <a:latin typeface="微软雅黑" panose="020B0503020204020204" charset="-122"/>
                <a:ea typeface="微软雅黑" panose="020B0503020204020204" charset="-122"/>
              </a:endParaRPr>
            </a:p>
          </p:txBody>
        </p:sp>
      </p:grpSp>
      <p:sp useBgFill="1">
        <p:nvSpPr>
          <p:cNvPr id="7" name="文本框 6"/>
          <p:cNvSpPr txBox="1"/>
          <p:nvPr>
            <p:custDataLst>
              <p:tags r:id="rId1"/>
            </p:custDataLst>
          </p:nvPr>
        </p:nvSpPr>
        <p:spPr>
          <a:xfrm>
            <a:off x="10178415" y="404495"/>
            <a:ext cx="2014220" cy="370205"/>
          </a:xfrm>
          <a:prstGeom prst="rect">
            <a:avLst/>
          </a:prstGeom>
        </p:spPr>
        <p:txBody>
          <a:bodyPr wrap="square" rtlCol="0">
            <a:noAutofit/>
          </a:bodyPr>
          <a:p>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384175" y="245110"/>
            <a:ext cx="5807075" cy="671830"/>
          </a:xfrm>
        </p:spPr>
        <p:txBody>
          <a:bodyPr/>
          <a:p>
            <a:r>
              <a:rPr lang="zh-CN" altLang="en-US"/>
              <a:t>添加案卷</a:t>
            </a:r>
            <a:endParaRPr lang="zh-CN" altLang="en-US"/>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pic>
        <p:nvPicPr>
          <p:cNvPr id="4" name="图片 3" descr="D:\Work\轩恩\PPT\Design\20200622_韵达培训\图片2.jpg图片2"/>
          <p:cNvPicPr>
            <a:picLocks noChangeAspect="1"/>
          </p:cNvPicPr>
          <p:nvPr/>
        </p:nvPicPr>
        <p:blipFill>
          <a:blip r:embed="rId1"/>
          <a:srcRect/>
          <a:stretch>
            <a:fillRect/>
          </a:stretch>
        </p:blipFill>
        <p:spPr>
          <a:xfrm>
            <a:off x="1212773" y="1288735"/>
            <a:ext cx="9766453" cy="5033010"/>
          </a:xfrm>
          <a:prstGeom prst="rect">
            <a:avLst/>
          </a:prstGeom>
          <a:effectLst>
            <a:outerShdw blurRad="63500" algn="ctr" rotWithShape="0">
              <a:prstClr val="black">
                <a:alpha val="30000"/>
              </a:prstClr>
            </a:outerShdw>
          </a:effectLst>
        </p:spPr>
      </p:pic>
      <p:sp>
        <p:nvSpPr>
          <p:cNvPr id="7" name="线形标注 2(带边框和强调线) 6"/>
          <p:cNvSpPr/>
          <p:nvPr/>
        </p:nvSpPr>
        <p:spPr>
          <a:xfrm>
            <a:off x="1036955" y="2456180"/>
            <a:ext cx="2128520" cy="1250315"/>
          </a:xfrm>
          <a:prstGeom prst="accentBorderCallout2">
            <a:avLst>
              <a:gd name="adj1" fmla="val 48857"/>
              <a:gd name="adj2" fmla="val 104445"/>
              <a:gd name="adj3" fmla="val 48857"/>
              <a:gd name="adj4" fmla="val 116945"/>
              <a:gd name="adj5" fmla="val 13051"/>
              <a:gd name="adj6" fmla="val 139677"/>
            </a:avLst>
          </a:prstGeom>
          <a:solidFill>
            <a:srgbClr val="FFFFFF"/>
          </a:solidFill>
          <a:ln w="31750">
            <a:solidFill>
              <a:srgbClr val="FABE00"/>
            </a:solidFill>
            <a:miter lim="800000"/>
          </a:ln>
          <a:effectLst>
            <a:outerShdw blurRad="12700" dist="127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79705" rIns="179705" rtlCol="0" anchor="ctr"/>
          <a:p>
            <a:pPr fontAlgn="auto">
              <a:lnSpc>
                <a:spcPct val="120000"/>
              </a:lnSpc>
            </a:pPr>
            <a:r>
              <a:rPr lang="zh-CN" altLang="en-US" sz="1400" dirty="0" smtClean="0">
                <a:solidFill>
                  <a:schemeClr val="tx1">
                    <a:lumMod val="75000"/>
                    <a:lumOff val="25000"/>
                  </a:schemeClr>
                </a:solidFill>
                <a:latin typeface="微软雅黑" panose="020B0503020204020204" charset="-122"/>
                <a:ea typeface="微软雅黑" panose="020B0503020204020204" charset="-122"/>
                <a:sym typeface="+mn-ea"/>
              </a:rPr>
              <a:t>默认显示当前年份的前一年，可根据文件材料的实际情况调整</a:t>
            </a:r>
            <a:endParaRPr lang="zh-CN" altLang="en-US" sz="1400" dirty="0" smtClean="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8" name="线形标注 2(带边框和强调线) 7"/>
          <p:cNvSpPr/>
          <p:nvPr/>
        </p:nvSpPr>
        <p:spPr>
          <a:xfrm>
            <a:off x="8764905" y="2835275"/>
            <a:ext cx="1983740" cy="1169035"/>
          </a:xfrm>
          <a:prstGeom prst="accentBorderCallout2">
            <a:avLst>
              <a:gd name="adj1" fmla="val 50407"/>
              <a:gd name="adj2" fmla="val -5793"/>
              <a:gd name="adj3" fmla="val 50516"/>
              <a:gd name="adj4" fmla="val -33514"/>
              <a:gd name="adj5" fmla="val -14340"/>
              <a:gd name="adj6" fmla="val -64468"/>
            </a:avLst>
          </a:prstGeom>
          <a:solidFill>
            <a:srgbClr val="FFFFFF"/>
          </a:solidFill>
          <a:ln w="31750">
            <a:solidFill>
              <a:srgbClr val="FABE00"/>
            </a:solidFill>
            <a:miter lim="800000"/>
          </a:ln>
          <a:effectLst>
            <a:outerShdw blurRad="12700" dist="127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79705" rIns="179705" rtlCol="0" anchor="ctr"/>
          <a:p>
            <a:pPr fontAlgn="auto">
              <a:lnSpc>
                <a:spcPct val="120000"/>
              </a:lnSpc>
            </a:pPr>
            <a:r>
              <a:rPr lang="zh-CN" altLang="en-US" sz="140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对话框中所有的 </a:t>
            </a:r>
            <a:r>
              <a:rPr lang="zh-CN" altLang="en-US" sz="1400" b="1"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140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a:t>
            </a:r>
            <a:endParaRPr lang="en-US" altLang="zh-CN" sz="140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fontAlgn="auto">
              <a:lnSpc>
                <a:spcPct val="120000"/>
              </a:lnSpc>
            </a:pPr>
            <a:r>
              <a:rPr lang="zh-CN" altLang="en-US" sz="140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表示必填项，不允许为空</a:t>
            </a:r>
            <a:endParaRPr lang="zh-CN" altLang="en-US" sz="1400" dirty="0" smtClean="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5" name="矩形 4"/>
          <p:cNvSpPr/>
          <p:nvPr/>
        </p:nvSpPr>
        <p:spPr>
          <a:xfrm>
            <a:off x="7349490" y="2522855"/>
            <a:ext cx="145415" cy="145415"/>
          </a:xfrm>
          <a:prstGeom prst="rect">
            <a:avLst/>
          </a:prstGeom>
          <a:noFill/>
          <a:ln w="31750">
            <a:solidFill>
              <a:srgbClr val="FABE00"/>
            </a:solidFill>
            <a:miter lim="800000"/>
          </a:ln>
          <a:effectLst>
            <a:outerShdw blurRad="25400" dist="12700" dir="2700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44145" rtlCol="0" anchor="ctr"/>
          <a:p>
            <a:pPr algn="ctr" fontAlgn="auto">
              <a:lnSpc>
                <a:spcPct val="120000"/>
              </a:lnSpc>
            </a:pPr>
            <a:endParaRPr lang="zh-CN" altLang="en-US" sz="1400">
              <a:latin typeface="微软雅黑" panose="020B0503020204020204" charset="-122"/>
              <a:ea typeface="微软雅黑" panose="020B0503020204020204" charset="-122"/>
            </a:endParaRPr>
          </a:p>
        </p:txBody>
      </p:sp>
      <p:sp useBgFill="1">
        <p:nvSpPr>
          <p:cNvPr id="6" name="文本框 5"/>
          <p:cNvSpPr txBox="1"/>
          <p:nvPr>
            <p:custDataLst>
              <p:tags r:id="rId2"/>
            </p:custDataLst>
          </p:nvPr>
        </p:nvSpPr>
        <p:spPr>
          <a:xfrm>
            <a:off x="10178415" y="404495"/>
            <a:ext cx="2014220" cy="370205"/>
          </a:xfrm>
          <a:prstGeom prst="rect">
            <a:avLst/>
          </a:prstGeom>
        </p:spPr>
        <p:txBody>
          <a:bodyPr wrap="square" rtlCol="0">
            <a:noAutofit/>
          </a:bodyPr>
          <a:p>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t>添加案卷</a:t>
            </a:r>
            <a:endParaRPr lang="zh-CN" altLang="en-US"/>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pic>
        <p:nvPicPr>
          <p:cNvPr id="4" name="图片 3" descr="D:\Work\轩恩\PPT\Design\20200622_韵达培训\图片3.jpg图片3"/>
          <p:cNvPicPr>
            <a:picLocks noChangeAspect="1"/>
          </p:cNvPicPr>
          <p:nvPr>
            <p:custDataLst>
              <p:tags r:id="rId1"/>
            </p:custDataLst>
          </p:nvPr>
        </p:nvPicPr>
        <p:blipFill>
          <a:blip r:embed="rId2">
            <a:lum bright="-30000"/>
          </a:blip>
          <a:srcRect/>
          <a:stretch>
            <a:fillRect/>
          </a:stretch>
        </p:blipFill>
        <p:spPr>
          <a:xfrm>
            <a:off x="1249680" y="1271270"/>
            <a:ext cx="9693275" cy="5040630"/>
          </a:xfrm>
          <a:prstGeom prst="rect">
            <a:avLst/>
          </a:prstGeom>
          <a:effectLst>
            <a:outerShdw blurRad="63500" algn="ctr" rotWithShape="0">
              <a:prstClr val="black">
                <a:alpha val="30000"/>
              </a:prstClr>
            </a:outerShdw>
          </a:effectLst>
        </p:spPr>
      </p:pic>
      <p:pic>
        <p:nvPicPr>
          <p:cNvPr id="5" name="图片 4" descr="D:\Work\轩恩\PPT\Design\20200622_韵达培训\图片3.jpg图片3"/>
          <p:cNvPicPr>
            <a:picLocks noChangeAspect="1"/>
          </p:cNvPicPr>
          <p:nvPr>
            <p:custDataLst>
              <p:tags r:id="rId3"/>
            </p:custDataLst>
          </p:nvPr>
        </p:nvPicPr>
        <p:blipFill>
          <a:blip r:embed="rId2"/>
          <a:srcRect l="37530" t="11754" r="34091" b="78118"/>
          <a:stretch>
            <a:fillRect/>
          </a:stretch>
        </p:blipFill>
        <p:spPr>
          <a:xfrm>
            <a:off x="4887595" y="1863725"/>
            <a:ext cx="2750820" cy="510540"/>
          </a:xfrm>
          <a:prstGeom prst="rect">
            <a:avLst/>
          </a:prstGeom>
        </p:spPr>
      </p:pic>
      <p:sp>
        <p:nvSpPr>
          <p:cNvPr id="9" name="线形标注 2(带边框和强调线) 8"/>
          <p:cNvSpPr/>
          <p:nvPr/>
        </p:nvSpPr>
        <p:spPr>
          <a:xfrm>
            <a:off x="7380605" y="2704465"/>
            <a:ext cx="4023995" cy="2376170"/>
          </a:xfrm>
          <a:prstGeom prst="accentBorderCallout2">
            <a:avLst>
              <a:gd name="adj1" fmla="val 49305"/>
              <a:gd name="adj2" fmla="val -2572"/>
              <a:gd name="adj3" fmla="val 49625"/>
              <a:gd name="adj4" fmla="val -12056"/>
              <a:gd name="adj5" fmla="val -21191"/>
              <a:gd name="adj6" fmla="val -29288"/>
            </a:avLst>
          </a:prstGeom>
          <a:solidFill>
            <a:srgbClr val="FFFFFF"/>
          </a:solidFill>
          <a:ln w="31750">
            <a:solidFill>
              <a:srgbClr val="FABE00"/>
            </a:solidFill>
            <a:miter lim="800000"/>
          </a:ln>
          <a:effectLst>
            <a:outerShdw blurRad="12700" dist="127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79705" rIns="179705" rtlCol="0" anchor="ctr"/>
          <a:p>
            <a:pPr>
              <a:lnSpc>
                <a:spcPct val="150000"/>
              </a:lnSpc>
            </a:pPr>
            <a:r>
              <a:rPr lang="zh-CN" altLang="en-US" sz="1400" dirty="0" smtClean="0">
                <a:solidFill>
                  <a:schemeClr val="tx1">
                    <a:lumMod val="75000"/>
                    <a:lumOff val="25000"/>
                  </a:schemeClr>
                </a:solidFill>
                <a:latin typeface="微软雅黑" panose="020B0503020204020204" charset="-122"/>
                <a:ea typeface="微软雅黑" panose="020B0503020204020204" charset="-122"/>
              </a:rPr>
              <a:t>如果该单位有多个档案类别，</a:t>
            </a:r>
            <a:r>
              <a:rPr lang="zh-CN" altLang="en-US" sz="1400" b="1" dirty="0" smtClean="0">
                <a:solidFill>
                  <a:schemeClr val="tx1">
                    <a:lumMod val="75000"/>
                    <a:lumOff val="25000"/>
                  </a:schemeClr>
                </a:solidFill>
                <a:latin typeface="微软雅黑" panose="020B0503020204020204" charset="-122"/>
                <a:ea typeface="微软雅黑" panose="020B0503020204020204" charset="-122"/>
              </a:rPr>
              <a:t>“分类号”</a:t>
            </a:r>
            <a:r>
              <a:rPr lang="zh-CN" altLang="en-US" sz="1400" dirty="0" smtClean="0">
                <a:solidFill>
                  <a:schemeClr val="tx1">
                    <a:lumMod val="75000"/>
                    <a:lumOff val="25000"/>
                  </a:schemeClr>
                </a:solidFill>
                <a:latin typeface="微软雅黑" panose="020B0503020204020204" charset="-122"/>
                <a:ea typeface="微软雅黑" panose="020B0503020204020204" charset="-122"/>
              </a:rPr>
              <a:t>这里会显示</a:t>
            </a:r>
            <a:r>
              <a:rPr lang="en-US" altLang="zh-CN" sz="1400" dirty="0" smtClean="0">
                <a:solidFill>
                  <a:schemeClr val="tx1">
                    <a:lumMod val="75000"/>
                    <a:lumOff val="25000"/>
                  </a:schemeClr>
                </a:solidFill>
                <a:latin typeface="微软雅黑" panose="020B0503020204020204" charset="-122"/>
                <a:ea typeface="微软雅黑" panose="020B0503020204020204" charset="-122"/>
              </a:rPr>
              <a:t>”</a:t>
            </a:r>
            <a:r>
              <a:rPr lang="zh-CN" altLang="en-US" sz="1400" dirty="0" smtClean="0">
                <a:solidFill>
                  <a:schemeClr val="tx1">
                    <a:lumMod val="75000"/>
                    <a:lumOff val="25000"/>
                  </a:schemeClr>
                </a:solidFill>
                <a:latin typeface="微软雅黑" panose="020B0503020204020204" charset="-122"/>
                <a:ea typeface="微软雅黑" panose="020B0503020204020204" charset="-122"/>
              </a:rPr>
              <a:t>请选择</a:t>
            </a:r>
            <a:r>
              <a:rPr lang="en-US" altLang="zh-CN" sz="1400" dirty="0" smtClean="0">
                <a:solidFill>
                  <a:schemeClr val="tx1">
                    <a:lumMod val="75000"/>
                    <a:lumOff val="25000"/>
                  </a:schemeClr>
                </a:solidFill>
                <a:latin typeface="微软雅黑" panose="020B0503020204020204" charset="-122"/>
                <a:ea typeface="微软雅黑" panose="020B0503020204020204" charset="-122"/>
              </a:rPr>
              <a:t>”</a:t>
            </a:r>
            <a:r>
              <a:rPr lang="zh-CN" altLang="en-US" sz="1400" dirty="0" smtClean="0">
                <a:solidFill>
                  <a:schemeClr val="tx1">
                    <a:lumMod val="75000"/>
                    <a:lumOff val="25000"/>
                  </a:schemeClr>
                </a:solidFill>
                <a:latin typeface="微软雅黑" panose="020B0503020204020204" charset="-122"/>
                <a:ea typeface="微软雅黑" panose="020B0503020204020204" charset="-122"/>
              </a:rPr>
              <a:t>下拉框，用户根据实际文件材料情况调整类别；</a:t>
            </a:r>
            <a:endParaRPr lang="en-US" altLang="zh-CN" sz="1400" dirty="0" smtClean="0">
              <a:solidFill>
                <a:schemeClr val="tx1">
                  <a:lumMod val="75000"/>
                  <a:lumOff val="25000"/>
                </a:schemeClr>
              </a:solidFill>
              <a:latin typeface="微软雅黑" panose="020B0503020204020204" charset="-122"/>
              <a:ea typeface="微软雅黑" panose="020B0503020204020204" charset="-122"/>
            </a:endParaRPr>
          </a:p>
          <a:p>
            <a:pPr>
              <a:lnSpc>
                <a:spcPct val="150000"/>
              </a:lnSpc>
            </a:pPr>
            <a:endParaRPr lang="en-US" altLang="zh-CN" sz="1400" dirty="0" smtClean="0">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1400" dirty="0" smtClean="0">
                <a:solidFill>
                  <a:schemeClr val="tx1">
                    <a:lumMod val="75000"/>
                    <a:lumOff val="25000"/>
                  </a:schemeClr>
                </a:solidFill>
                <a:latin typeface="微软雅黑" panose="020B0503020204020204" charset="-122"/>
                <a:ea typeface="微软雅黑" panose="020B0503020204020204" charset="-122"/>
              </a:rPr>
              <a:t>如果该单位只归档一种档案类别，这里默认是显示的是分类代号</a:t>
            </a:r>
            <a:r>
              <a:rPr lang="en-US" altLang="zh-CN" sz="1400" dirty="0" smtClean="0">
                <a:solidFill>
                  <a:schemeClr val="tx1">
                    <a:lumMod val="75000"/>
                    <a:lumOff val="25000"/>
                  </a:schemeClr>
                </a:solidFill>
                <a:latin typeface="微软雅黑" panose="020B0503020204020204" charset="-122"/>
                <a:ea typeface="微软雅黑" panose="020B0503020204020204" charset="-122"/>
              </a:rPr>
              <a:t>(3</a:t>
            </a:r>
            <a:r>
              <a:rPr lang="zh-CN" altLang="en-US" sz="1400" dirty="0" smtClean="0">
                <a:solidFill>
                  <a:schemeClr val="tx1">
                    <a:lumMod val="75000"/>
                    <a:lumOff val="25000"/>
                  </a:schemeClr>
                </a:solidFill>
                <a:latin typeface="微软雅黑" panose="020B0503020204020204" charset="-122"/>
                <a:ea typeface="微软雅黑" panose="020B0503020204020204" charset="-122"/>
              </a:rPr>
              <a:t>位数字</a:t>
            </a:r>
            <a:r>
              <a:rPr lang="en-US" altLang="zh-CN" sz="1400" dirty="0" smtClean="0">
                <a:solidFill>
                  <a:schemeClr val="tx1">
                    <a:lumMod val="75000"/>
                    <a:lumOff val="25000"/>
                  </a:schemeClr>
                </a:solidFill>
                <a:latin typeface="微软雅黑" panose="020B0503020204020204" charset="-122"/>
                <a:ea typeface="微软雅黑" panose="020B0503020204020204" charset="-122"/>
              </a:rPr>
              <a:t>)</a:t>
            </a:r>
            <a:endParaRPr lang="en-US" altLang="zh-CN" sz="1400" dirty="0" smtClean="0">
              <a:solidFill>
                <a:schemeClr val="tx1">
                  <a:lumMod val="75000"/>
                  <a:lumOff val="25000"/>
                </a:schemeClr>
              </a:solidFill>
              <a:latin typeface="微软雅黑" panose="020B0503020204020204" charset="-122"/>
              <a:ea typeface="微软雅黑" panose="020B0503020204020204" charset="-122"/>
            </a:endParaRPr>
          </a:p>
        </p:txBody>
      </p:sp>
      <p:sp useBgFill="1">
        <p:nvSpPr>
          <p:cNvPr id="6" name="文本框 5"/>
          <p:cNvSpPr txBox="1"/>
          <p:nvPr>
            <p:custDataLst>
              <p:tags r:id="rId4"/>
            </p:custDataLst>
          </p:nvPr>
        </p:nvSpPr>
        <p:spPr>
          <a:xfrm>
            <a:off x="10178415" y="404495"/>
            <a:ext cx="2014220" cy="370205"/>
          </a:xfrm>
          <a:prstGeom prst="rect">
            <a:avLst/>
          </a:prstGeom>
        </p:spPr>
        <p:txBody>
          <a:bodyPr wrap="square" rtlCol="0">
            <a:noAutofit/>
          </a:bodyPr>
          <a:p>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sym typeface="+mn-ea"/>
              </a:rPr>
              <a:t>添加案卷</a:t>
            </a:r>
            <a:endParaRPr lang="zh-CN" altLang="en-US"/>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grpSp>
        <p:nvGrpSpPr>
          <p:cNvPr id="8" name="组合 7"/>
          <p:cNvGrpSpPr/>
          <p:nvPr/>
        </p:nvGrpSpPr>
        <p:grpSpPr>
          <a:xfrm>
            <a:off x="1249680" y="1270800"/>
            <a:ext cx="9692640" cy="5040630"/>
            <a:chOff x="1968" y="2041"/>
            <a:chExt cx="15264" cy="7938"/>
          </a:xfrm>
        </p:grpSpPr>
        <p:grpSp>
          <p:nvGrpSpPr>
            <p:cNvPr id="7" name="组合 6"/>
            <p:cNvGrpSpPr/>
            <p:nvPr/>
          </p:nvGrpSpPr>
          <p:grpSpPr>
            <a:xfrm>
              <a:off x="1968" y="2041"/>
              <a:ext cx="15264" cy="7938"/>
              <a:chOff x="1968" y="2002"/>
              <a:chExt cx="15264" cy="7938"/>
            </a:xfrm>
          </p:grpSpPr>
          <p:pic>
            <p:nvPicPr>
              <p:cNvPr id="4" name="图片 3" descr="D:\Work\轩恩\PPT\Design\20200622_韵达培训\图片3.jpg图片3"/>
              <p:cNvPicPr>
                <a:picLocks noChangeAspect="1"/>
              </p:cNvPicPr>
              <p:nvPr>
                <p:custDataLst>
                  <p:tags r:id="rId1"/>
                </p:custDataLst>
              </p:nvPr>
            </p:nvPicPr>
            <p:blipFill>
              <a:blip r:embed="rId2">
                <a:lum bright="-30000"/>
              </a:blip>
              <a:srcRect/>
              <a:stretch>
                <a:fillRect/>
              </a:stretch>
            </p:blipFill>
            <p:spPr>
              <a:xfrm>
                <a:off x="1968" y="2002"/>
                <a:ext cx="15265" cy="7938"/>
              </a:xfrm>
              <a:prstGeom prst="rect">
                <a:avLst/>
              </a:prstGeom>
              <a:effectLst>
                <a:outerShdw blurRad="63500" algn="ctr" rotWithShape="0">
                  <a:prstClr val="black">
                    <a:alpha val="30000"/>
                  </a:prstClr>
                </a:outerShdw>
              </a:effectLst>
            </p:spPr>
          </p:pic>
          <p:pic>
            <p:nvPicPr>
              <p:cNvPr id="5" name="图片 4"/>
              <p:cNvPicPr>
                <a:picLocks noChangeAspect="1"/>
              </p:cNvPicPr>
              <p:nvPr>
                <p:custDataLst>
                  <p:tags r:id="rId3"/>
                </p:custDataLst>
              </p:nvPr>
            </p:nvPicPr>
            <p:blipFill>
              <a:blip r:embed="rId4"/>
              <a:srcRect l="6903" t="20969" r="65071" b="69995"/>
              <a:stretch>
                <a:fillRect/>
              </a:stretch>
            </p:blipFill>
            <p:spPr>
              <a:xfrm>
                <a:off x="2983" y="3658"/>
                <a:ext cx="4291" cy="719"/>
              </a:xfrm>
              <a:prstGeom prst="rect">
                <a:avLst/>
              </a:prstGeom>
            </p:spPr>
          </p:pic>
        </p:grpSp>
        <p:sp>
          <p:nvSpPr>
            <p:cNvPr id="6" name="线形标注 2(带边框和强调线) 5"/>
            <p:cNvSpPr/>
            <p:nvPr/>
          </p:nvSpPr>
          <p:spPr>
            <a:xfrm>
              <a:off x="8183" y="4231"/>
              <a:ext cx="6000" cy="2925"/>
            </a:xfrm>
            <a:prstGeom prst="accentBorderCallout2">
              <a:avLst>
                <a:gd name="adj1" fmla="val 49299"/>
                <a:gd name="adj2" fmla="val -2783"/>
                <a:gd name="adj3" fmla="val 49227"/>
                <a:gd name="adj4" fmla="val -10509"/>
                <a:gd name="adj5" fmla="val -4068"/>
                <a:gd name="adj6" fmla="val -24433"/>
              </a:avLst>
            </a:prstGeom>
            <a:solidFill>
              <a:srgbClr val="FFFFFF"/>
            </a:solidFill>
            <a:ln w="31750">
              <a:solidFill>
                <a:srgbClr val="FABE00"/>
              </a:solidFill>
              <a:miter lim="800000"/>
            </a:ln>
            <a:effectLst>
              <a:outerShdw blurRad="12700" dist="127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79705" rIns="179705" numCol="1" spcCol="0" rtlCol="0" fromWordArt="0" anchor="ctr" anchorCtr="0" forceAA="0" compatLnSpc="1">
              <a:noAutofit/>
            </a:bodyPr>
            <a:p>
              <a:pPr lvl="0" algn="l">
                <a:lnSpc>
                  <a:spcPct val="150000"/>
                </a:lnSpc>
                <a:buClrTx/>
                <a:buSzTx/>
                <a:buFontTx/>
              </a:pPr>
              <a:r>
                <a:rPr lang="zh-CN" altLang="en-US" sz="1400" b="1" dirty="0" smtClean="0">
                  <a:solidFill>
                    <a:schemeClr val="tx1">
                      <a:lumMod val="75000"/>
                      <a:lumOff val="25000"/>
                    </a:schemeClr>
                  </a:solidFill>
                  <a:latin typeface="微软雅黑" panose="020B0503020204020204" charset="-122"/>
                  <a:ea typeface="微软雅黑" panose="020B0503020204020204" charset="-122"/>
                  <a:sym typeface="+mn-ea"/>
                </a:rPr>
                <a:t>“档号”</a:t>
              </a:r>
              <a:r>
                <a:rPr lang="zh-CN" altLang="en-US" sz="1400" dirty="0" smtClean="0">
                  <a:solidFill>
                    <a:schemeClr val="tx1">
                      <a:lumMod val="75000"/>
                      <a:lumOff val="25000"/>
                    </a:schemeClr>
                  </a:solidFill>
                  <a:latin typeface="微软雅黑" panose="020B0503020204020204" charset="-122"/>
                  <a:ea typeface="微软雅黑" panose="020B0503020204020204" charset="-122"/>
                  <a:sym typeface="+mn-ea"/>
                </a:rPr>
                <a:t>是档案的的唯一凭证，系统会根据前面填写或选择的“年度、分类号、案卷号”自动生成，因此“档号”不允许直接调整。</a:t>
              </a:r>
              <a:endParaRPr lang="zh-CN" altLang="en-US" sz="1400" dirty="0" smtClean="0">
                <a:solidFill>
                  <a:schemeClr val="tx1">
                    <a:lumMod val="75000"/>
                    <a:lumOff val="25000"/>
                  </a:schemeClr>
                </a:solidFill>
                <a:latin typeface="微软雅黑" panose="020B0503020204020204" charset="-122"/>
                <a:ea typeface="微软雅黑" panose="020B0503020204020204" charset="-122"/>
                <a:sym typeface="+mn-ea"/>
              </a:endParaRPr>
            </a:p>
          </p:txBody>
        </p:sp>
      </p:grpSp>
      <p:sp useBgFill="1">
        <p:nvSpPr>
          <p:cNvPr id="9" name="文本框 8"/>
          <p:cNvSpPr txBox="1"/>
          <p:nvPr>
            <p:custDataLst>
              <p:tags r:id="rId5"/>
            </p:custDataLst>
          </p:nvPr>
        </p:nvSpPr>
        <p:spPr>
          <a:xfrm>
            <a:off x="10178415" y="404495"/>
            <a:ext cx="2014220" cy="370205"/>
          </a:xfrm>
          <a:prstGeom prst="rect">
            <a:avLst/>
          </a:prstGeom>
        </p:spPr>
        <p:txBody>
          <a:bodyPr wrap="square" rtlCol="0">
            <a:noAutofit/>
          </a:bodyPr>
          <a:p>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sym typeface="+mn-ea"/>
              </a:rPr>
              <a:t>添加案卷</a:t>
            </a:r>
            <a:endParaRPr lang="zh-CN" altLang="en-US"/>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pic>
        <p:nvPicPr>
          <p:cNvPr id="4" name="图片 3" descr="D:\Work\轩恩\PPT\Design\20200622_韵达培训\图片3.jpg图片3"/>
          <p:cNvPicPr>
            <a:picLocks noChangeAspect="1"/>
          </p:cNvPicPr>
          <p:nvPr>
            <p:custDataLst>
              <p:tags r:id="rId1"/>
            </p:custDataLst>
          </p:nvPr>
        </p:nvPicPr>
        <p:blipFill>
          <a:blip r:embed="rId2">
            <a:lum bright="-30000"/>
          </a:blip>
          <a:srcRect/>
          <a:stretch>
            <a:fillRect/>
          </a:stretch>
        </p:blipFill>
        <p:spPr>
          <a:xfrm>
            <a:off x="1249680" y="1271270"/>
            <a:ext cx="9693275" cy="5040630"/>
          </a:xfrm>
          <a:prstGeom prst="rect">
            <a:avLst/>
          </a:prstGeom>
          <a:effectLst>
            <a:outerShdw blurRad="63500" algn="ctr" rotWithShape="0">
              <a:prstClr val="black">
                <a:alpha val="30000"/>
              </a:prstClr>
            </a:outerShdw>
          </a:effectLst>
        </p:spPr>
      </p:pic>
      <p:pic>
        <p:nvPicPr>
          <p:cNvPr id="5" name="图片 4"/>
          <p:cNvPicPr>
            <a:picLocks noChangeAspect="1"/>
          </p:cNvPicPr>
          <p:nvPr>
            <p:custDataLst>
              <p:tags r:id="rId3"/>
            </p:custDataLst>
          </p:nvPr>
        </p:nvPicPr>
        <p:blipFill>
          <a:blip r:embed="rId4"/>
          <a:srcRect l="4944" t="28685" r="2279" b="62267"/>
          <a:stretch>
            <a:fillRect/>
          </a:stretch>
        </p:blipFill>
        <p:spPr>
          <a:xfrm>
            <a:off x="1704975" y="2713990"/>
            <a:ext cx="9020175" cy="457200"/>
          </a:xfrm>
          <a:prstGeom prst="rect">
            <a:avLst/>
          </a:prstGeom>
        </p:spPr>
      </p:pic>
      <p:sp>
        <p:nvSpPr>
          <p:cNvPr id="8" name="线形标注 2(带边框和强调线) 7"/>
          <p:cNvSpPr/>
          <p:nvPr/>
        </p:nvSpPr>
        <p:spPr>
          <a:xfrm>
            <a:off x="4994910" y="3464560"/>
            <a:ext cx="4361815" cy="1200150"/>
          </a:xfrm>
          <a:prstGeom prst="accentBorderCallout2">
            <a:avLst>
              <a:gd name="adj1" fmla="val 50158"/>
              <a:gd name="adj2" fmla="val -2620"/>
              <a:gd name="adj3" fmla="val 50423"/>
              <a:gd name="adj4" fmla="val -10394"/>
              <a:gd name="adj5" fmla="val -34838"/>
              <a:gd name="adj6" fmla="val -17187"/>
            </a:avLst>
          </a:prstGeom>
          <a:solidFill>
            <a:srgbClr val="FFFFFF"/>
          </a:solidFill>
          <a:ln w="31750">
            <a:solidFill>
              <a:srgbClr val="FABE00"/>
            </a:solidFill>
            <a:miter lim="800000"/>
          </a:ln>
          <a:effectLst>
            <a:outerShdw blurRad="12700" dist="127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79705" rIns="179705" numCol="1" spcCol="0" rtlCol="0" fromWordArt="0" anchor="ctr" anchorCtr="0" forceAA="0" compatLnSpc="1">
            <a:noAutofit/>
          </a:bodyPr>
          <a:p>
            <a:pPr lvl="0" algn="l">
              <a:lnSpc>
                <a:spcPct val="150000"/>
              </a:lnSpc>
              <a:buClrTx/>
              <a:buSzTx/>
              <a:buFontTx/>
            </a:pPr>
            <a:r>
              <a:rPr lang="zh-CN" altLang="en-US" sz="1400" dirty="0" smtClean="0">
                <a:solidFill>
                  <a:schemeClr val="tx1">
                    <a:lumMod val="75000"/>
                    <a:lumOff val="25000"/>
                  </a:schemeClr>
                </a:solidFill>
                <a:latin typeface="微软雅黑" panose="020B0503020204020204" charset="-122"/>
                <a:ea typeface="微软雅黑" panose="020B0503020204020204" charset="-122"/>
                <a:sym typeface="+mn-ea"/>
              </a:rPr>
              <a:t>案卷目录的</a:t>
            </a:r>
            <a:r>
              <a:rPr lang="zh-CN" altLang="en-US" sz="1400" b="1" dirty="0" smtClean="0">
                <a:solidFill>
                  <a:schemeClr val="tx1">
                    <a:lumMod val="75000"/>
                    <a:lumOff val="25000"/>
                  </a:schemeClr>
                </a:solidFill>
                <a:latin typeface="微软雅黑" panose="020B0503020204020204" charset="-122"/>
                <a:ea typeface="微软雅黑" panose="020B0503020204020204" charset="-122"/>
                <a:sym typeface="+mn-ea"/>
              </a:rPr>
              <a:t>“题名”</a:t>
            </a:r>
            <a:r>
              <a:rPr lang="zh-CN" altLang="en-US" sz="1400" dirty="0" smtClean="0">
                <a:solidFill>
                  <a:schemeClr val="tx1">
                    <a:lumMod val="75000"/>
                    <a:lumOff val="25000"/>
                  </a:schemeClr>
                </a:solidFill>
                <a:latin typeface="微软雅黑" panose="020B0503020204020204" charset="-122"/>
                <a:ea typeface="微软雅黑" panose="020B0503020204020204" charset="-122"/>
                <a:sym typeface="+mn-ea"/>
              </a:rPr>
              <a:t>一般填写一组材料的概括性的命名。例如“****年度关于****事件的相关材料”</a:t>
            </a:r>
            <a:endParaRPr lang="zh-CN" altLang="en-US" sz="1400" dirty="0" smtClean="0">
              <a:solidFill>
                <a:schemeClr val="tx1">
                  <a:lumMod val="75000"/>
                  <a:lumOff val="25000"/>
                </a:schemeClr>
              </a:solidFill>
              <a:latin typeface="微软雅黑" panose="020B0503020204020204" charset="-122"/>
              <a:ea typeface="微软雅黑" panose="020B0503020204020204" charset="-122"/>
              <a:sym typeface="+mn-ea"/>
            </a:endParaRPr>
          </a:p>
        </p:txBody>
      </p:sp>
      <p:sp useBgFill="1">
        <p:nvSpPr>
          <p:cNvPr id="6" name="文本框 5"/>
          <p:cNvSpPr txBox="1"/>
          <p:nvPr>
            <p:custDataLst>
              <p:tags r:id="rId5"/>
            </p:custDataLst>
          </p:nvPr>
        </p:nvSpPr>
        <p:spPr>
          <a:xfrm>
            <a:off x="10178415" y="404495"/>
            <a:ext cx="2014220" cy="370205"/>
          </a:xfrm>
          <a:prstGeom prst="rect">
            <a:avLst/>
          </a:prstGeom>
        </p:spPr>
        <p:txBody>
          <a:bodyPr wrap="square" rtlCol="0">
            <a:noAutofit/>
          </a:bodyPr>
          <a:p>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sym typeface="+mn-ea"/>
              </a:rPr>
              <a:t>添加案卷</a:t>
            </a:r>
            <a:endParaRPr lang="zh-CN" altLang="en-US"/>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pic>
        <p:nvPicPr>
          <p:cNvPr id="4" name="图片 3" descr="D:\Work\轩恩\PPT\Design\20200622_韵达培训\图片3.jpg图片3"/>
          <p:cNvPicPr>
            <a:picLocks noChangeAspect="1"/>
          </p:cNvPicPr>
          <p:nvPr>
            <p:custDataLst>
              <p:tags r:id="rId1"/>
            </p:custDataLst>
          </p:nvPr>
        </p:nvPicPr>
        <p:blipFill>
          <a:blip r:embed="rId2">
            <a:lum bright="-30000"/>
          </a:blip>
          <a:srcRect/>
          <a:stretch>
            <a:fillRect/>
          </a:stretch>
        </p:blipFill>
        <p:spPr>
          <a:xfrm>
            <a:off x="1249680" y="1271270"/>
            <a:ext cx="9693275" cy="5040630"/>
          </a:xfrm>
          <a:prstGeom prst="rect">
            <a:avLst/>
          </a:prstGeom>
          <a:effectLst>
            <a:outerShdw blurRad="63500" algn="ctr" rotWithShape="0">
              <a:prstClr val="black">
                <a:alpha val="30000"/>
              </a:prstClr>
            </a:outerShdw>
          </a:effectLst>
        </p:spPr>
      </p:pic>
      <p:pic>
        <p:nvPicPr>
          <p:cNvPr id="5" name="图片 4"/>
          <p:cNvPicPr>
            <a:picLocks noChangeAspect="1"/>
          </p:cNvPicPr>
          <p:nvPr>
            <p:custDataLst>
              <p:tags r:id="rId3"/>
            </p:custDataLst>
          </p:nvPr>
        </p:nvPicPr>
        <p:blipFill>
          <a:blip r:embed="rId4"/>
          <a:srcRect l="69708" t="60165" r="1783" b="30599"/>
          <a:stretch>
            <a:fillRect/>
          </a:stretch>
        </p:blipFill>
        <p:spPr>
          <a:xfrm>
            <a:off x="8001635" y="4304665"/>
            <a:ext cx="2771775" cy="466725"/>
          </a:xfrm>
          <a:prstGeom prst="rect">
            <a:avLst/>
          </a:prstGeom>
        </p:spPr>
      </p:pic>
      <p:sp>
        <p:nvSpPr>
          <p:cNvPr id="6" name="线形标注 2(带边框和强调线) 5"/>
          <p:cNvSpPr/>
          <p:nvPr/>
        </p:nvSpPr>
        <p:spPr>
          <a:xfrm>
            <a:off x="4938383" y="3274376"/>
            <a:ext cx="2714644" cy="1143008"/>
          </a:xfrm>
          <a:prstGeom prst="accentBorderCallout2">
            <a:avLst>
              <a:gd name="adj1" fmla="val 49923"/>
              <a:gd name="adj2" fmla="val 103173"/>
              <a:gd name="adj3" fmla="val 49838"/>
              <a:gd name="adj4" fmla="val 108285"/>
              <a:gd name="adj5" fmla="val 100527"/>
              <a:gd name="adj6" fmla="val 129098"/>
            </a:avLst>
          </a:prstGeom>
          <a:solidFill>
            <a:srgbClr val="FFFFFF"/>
          </a:solidFill>
          <a:ln w="31750">
            <a:solidFill>
              <a:srgbClr val="FABE00"/>
            </a:solidFill>
            <a:miter lim="800000"/>
          </a:ln>
          <a:effectLst>
            <a:outerShdw blurRad="12700" dist="127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79705" rIns="179705" numCol="1" spcCol="0" rtlCol="0" fromWordArt="0" anchor="ctr" anchorCtr="0" forceAA="0" compatLnSpc="1">
            <a:noAutofit/>
          </a:bodyPr>
          <a:p>
            <a:pPr lvl="0" algn="l">
              <a:lnSpc>
                <a:spcPct val="150000"/>
              </a:lnSpc>
              <a:buClrTx/>
              <a:buSzTx/>
              <a:buFontTx/>
            </a:pPr>
            <a:r>
              <a:rPr lang="zh-CN" altLang="en-US" sz="1400" b="1" dirty="0" smtClean="0">
                <a:solidFill>
                  <a:schemeClr val="tx1">
                    <a:lumMod val="75000"/>
                    <a:lumOff val="25000"/>
                  </a:schemeClr>
                </a:solidFill>
                <a:latin typeface="微软雅黑" panose="020B0503020204020204" charset="-122"/>
                <a:ea typeface="微软雅黑" panose="020B0503020204020204" charset="-122"/>
                <a:sym typeface="+mn-ea"/>
              </a:rPr>
              <a:t>“责任者”</a:t>
            </a:r>
            <a:r>
              <a:rPr lang="zh-CN" altLang="en-US" sz="1400" dirty="0" smtClean="0">
                <a:solidFill>
                  <a:schemeClr val="tx1">
                    <a:lumMod val="75000"/>
                    <a:lumOff val="25000"/>
                  </a:schemeClr>
                </a:solidFill>
                <a:latin typeface="微软雅黑" panose="020B0503020204020204" charset="-122"/>
                <a:ea typeface="微软雅黑" panose="020B0503020204020204" charset="-122"/>
                <a:sym typeface="+mn-ea"/>
              </a:rPr>
              <a:t>一般为责任单位或者责任人（根据实际情况填写）</a:t>
            </a:r>
            <a:endParaRPr lang="zh-CN" altLang="en-US" sz="1400" dirty="0" smtClean="0">
              <a:solidFill>
                <a:schemeClr val="tx1">
                  <a:lumMod val="75000"/>
                  <a:lumOff val="25000"/>
                </a:schemeClr>
              </a:solidFill>
              <a:latin typeface="微软雅黑" panose="020B0503020204020204" charset="-122"/>
              <a:ea typeface="微软雅黑" panose="020B0503020204020204" charset="-122"/>
              <a:sym typeface="+mn-ea"/>
            </a:endParaRPr>
          </a:p>
        </p:txBody>
      </p:sp>
      <p:sp useBgFill="1">
        <p:nvSpPr>
          <p:cNvPr id="7" name="文本框 6"/>
          <p:cNvSpPr txBox="1"/>
          <p:nvPr>
            <p:custDataLst>
              <p:tags r:id="rId5"/>
            </p:custDataLst>
          </p:nvPr>
        </p:nvSpPr>
        <p:spPr>
          <a:xfrm>
            <a:off x="10178415" y="404495"/>
            <a:ext cx="2014220" cy="370205"/>
          </a:xfrm>
          <a:prstGeom prst="rect">
            <a:avLst/>
          </a:prstGeom>
        </p:spPr>
        <p:txBody>
          <a:bodyPr wrap="square" rtlCol="0">
            <a:noAutofit/>
          </a:bodyPr>
          <a:p>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sym typeface="+mn-ea"/>
              </a:rPr>
              <a:t>添加案卷</a:t>
            </a:r>
            <a:endParaRPr lang="zh-CN" altLang="en-US"/>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pic>
        <p:nvPicPr>
          <p:cNvPr id="4" name="图片 3" descr="D:\Work\轩恩\PPT\Design\20200622_韵达培训\图片3.jpg图片3"/>
          <p:cNvPicPr>
            <a:picLocks noChangeAspect="1"/>
          </p:cNvPicPr>
          <p:nvPr>
            <p:custDataLst>
              <p:tags r:id="rId1"/>
            </p:custDataLst>
          </p:nvPr>
        </p:nvPicPr>
        <p:blipFill>
          <a:blip r:embed="rId2">
            <a:lum bright="-30000"/>
          </a:blip>
          <a:srcRect/>
          <a:stretch>
            <a:fillRect/>
          </a:stretch>
        </p:blipFill>
        <p:spPr>
          <a:xfrm>
            <a:off x="1249680" y="1271270"/>
            <a:ext cx="9693275" cy="5040630"/>
          </a:xfrm>
          <a:prstGeom prst="rect">
            <a:avLst/>
          </a:prstGeom>
          <a:effectLst>
            <a:outerShdw blurRad="63500" algn="ctr" rotWithShape="0">
              <a:prstClr val="black">
                <a:alpha val="30000"/>
              </a:prstClr>
            </a:outerShdw>
          </a:effectLst>
        </p:spPr>
      </p:pic>
      <p:pic>
        <p:nvPicPr>
          <p:cNvPr id="5" name="图片 4"/>
          <p:cNvPicPr>
            <a:picLocks noChangeAspect="1"/>
          </p:cNvPicPr>
          <p:nvPr>
            <p:custDataLst>
              <p:tags r:id="rId3"/>
            </p:custDataLst>
          </p:nvPr>
        </p:nvPicPr>
        <p:blipFill>
          <a:blip r:embed="rId4"/>
          <a:srcRect l="4088" t="52248" r="1176" b="38516"/>
          <a:stretch>
            <a:fillRect/>
          </a:stretch>
        </p:blipFill>
        <p:spPr>
          <a:xfrm>
            <a:off x="1621790" y="3904615"/>
            <a:ext cx="9210675" cy="466725"/>
          </a:xfrm>
          <a:prstGeom prst="rect">
            <a:avLst/>
          </a:prstGeom>
        </p:spPr>
      </p:pic>
      <p:pic>
        <p:nvPicPr>
          <p:cNvPr id="6" name="图片 5"/>
          <p:cNvPicPr>
            <a:picLocks noChangeAspect="1"/>
          </p:cNvPicPr>
          <p:nvPr>
            <p:custDataLst>
              <p:tags r:id="rId5"/>
            </p:custDataLst>
          </p:nvPr>
        </p:nvPicPr>
        <p:blipFill>
          <a:blip r:embed="rId4"/>
          <a:srcRect l="67670" t="44143" r="1176" b="46998"/>
          <a:stretch>
            <a:fillRect/>
          </a:stretch>
        </p:blipFill>
        <p:spPr>
          <a:xfrm>
            <a:off x="7803515" y="3495040"/>
            <a:ext cx="3028950" cy="447675"/>
          </a:xfrm>
          <a:prstGeom prst="rect">
            <a:avLst/>
          </a:prstGeom>
        </p:spPr>
      </p:pic>
      <p:sp>
        <p:nvSpPr>
          <p:cNvPr id="7" name="线形标注 2(带边框和强调线) 6"/>
          <p:cNvSpPr/>
          <p:nvPr/>
        </p:nvSpPr>
        <p:spPr>
          <a:xfrm>
            <a:off x="1244600" y="2341245"/>
            <a:ext cx="4724400" cy="1563370"/>
          </a:xfrm>
          <a:prstGeom prst="accentBorderCallout2">
            <a:avLst>
              <a:gd name="adj1" fmla="val 49923"/>
              <a:gd name="adj2" fmla="val 103173"/>
              <a:gd name="adj3" fmla="val 49838"/>
              <a:gd name="adj4" fmla="val 108285"/>
              <a:gd name="adj5" fmla="val 101746"/>
              <a:gd name="adj6" fmla="val 139784"/>
            </a:avLst>
          </a:prstGeom>
          <a:solidFill>
            <a:srgbClr val="FFFFFF"/>
          </a:solidFill>
          <a:ln w="31750">
            <a:solidFill>
              <a:srgbClr val="FABE00"/>
            </a:solidFill>
            <a:miter lim="800000"/>
          </a:ln>
          <a:effectLst>
            <a:outerShdw blurRad="12700" dist="127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79705" rIns="179705" numCol="1" spcCol="0" rtlCol="0" fromWordArt="0" anchor="ctr" anchorCtr="0" forceAA="0" compatLnSpc="1">
            <a:noAutofit/>
          </a:bodyPr>
          <a:p>
            <a:pPr lvl="0" algn="l">
              <a:lnSpc>
                <a:spcPct val="150000"/>
              </a:lnSpc>
              <a:buClrTx/>
              <a:buSzTx/>
              <a:buFontTx/>
            </a:pPr>
            <a:r>
              <a:rPr lang="zh-CN" altLang="en-US" sz="1400" b="1" dirty="0" smtClean="0">
                <a:solidFill>
                  <a:schemeClr val="tx1">
                    <a:lumMod val="75000"/>
                    <a:lumOff val="25000"/>
                  </a:schemeClr>
                </a:solidFill>
                <a:latin typeface="微软雅黑" panose="020B0503020204020204" charset="-122"/>
                <a:ea typeface="微软雅黑" panose="020B0503020204020204" charset="-122"/>
                <a:sym typeface="+mn-ea"/>
              </a:rPr>
              <a:t>“开始日期”、“截止日期” 、“总件数”、“总页数”</a:t>
            </a:r>
            <a:r>
              <a:rPr lang="zh-CN" altLang="en-US" sz="1400" dirty="0" smtClean="0">
                <a:solidFill>
                  <a:schemeClr val="tx1">
                    <a:lumMod val="75000"/>
                    <a:lumOff val="25000"/>
                  </a:schemeClr>
                </a:solidFill>
                <a:latin typeface="微软雅黑" panose="020B0503020204020204" charset="-122"/>
                <a:ea typeface="微软雅黑" panose="020B0503020204020204" charset="-122"/>
                <a:sym typeface="+mn-ea"/>
              </a:rPr>
              <a:t> 均无需填写，系统会根据卷内目录数量、页数、文件日期自动计算。</a:t>
            </a:r>
            <a:endParaRPr lang="zh-CN" altLang="en-US" sz="1400" dirty="0" smtClean="0">
              <a:solidFill>
                <a:schemeClr val="tx1">
                  <a:lumMod val="75000"/>
                  <a:lumOff val="25000"/>
                </a:schemeClr>
              </a:solidFill>
              <a:latin typeface="微软雅黑" panose="020B0503020204020204" charset="-122"/>
              <a:ea typeface="微软雅黑" panose="020B0503020204020204" charset="-122"/>
              <a:sym typeface="+mn-ea"/>
            </a:endParaRPr>
          </a:p>
        </p:txBody>
      </p:sp>
      <p:sp useBgFill="1">
        <p:nvSpPr>
          <p:cNvPr id="8" name="文本框 7"/>
          <p:cNvSpPr txBox="1"/>
          <p:nvPr>
            <p:custDataLst>
              <p:tags r:id="rId6"/>
            </p:custDataLst>
          </p:nvPr>
        </p:nvSpPr>
        <p:spPr>
          <a:xfrm>
            <a:off x="10178415" y="404495"/>
            <a:ext cx="2014220" cy="370205"/>
          </a:xfrm>
          <a:prstGeom prst="rect">
            <a:avLst/>
          </a:prstGeom>
        </p:spPr>
        <p:txBody>
          <a:bodyPr wrap="square" rtlCol="0">
            <a:noAutofit/>
          </a:bodyPr>
          <a:p>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sym typeface="+mn-ea"/>
              </a:rPr>
              <a:t>添加卷内文件</a:t>
            </a:r>
            <a:endParaRPr lang="zh-CN" altLang="en-US">
              <a:sym typeface="+mn-ea"/>
            </a:endParaRPr>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sp>
        <p:nvSpPr>
          <p:cNvPr id="9" name="文本框 8"/>
          <p:cNvSpPr txBox="1"/>
          <p:nvPr/>
        </p:nvSpPr>
        <p:spPr>
          <a:xfrm>
            <a:off x="696318" y="1008000"/>
            <a:ext cx="10800000" cy="506730"/>
          </a:xfrm>
          <a:prstGeom prst="rect">
            <a:avLst/>
          </a:prstGeom>
          <a:noFill/>
        </p:spPr>
        <p:txBody>
          <a:bodyPr wrap="square" rtlCol="0" anchor="t" anchorCtr="0">
            <a:spAutoFit/>
          </a:bodyPr>
          <a:p>
            <a:pPr indent="0" algn="l" fontAlgn="auto">
              <a:lnSpc>
                <a:spcPct val="150000"/>
              </a:lnSpc>
            </a:pPr>
            <a:r>
              <a:rPr lang="zh-CN" altLang="en-US" dirty="0" smtClean="0">
                <a:solidFill>
                  <a:schemeClr val="tx1">
                    <a:lumMod val="85000"/>
                    <a:lumOff val="15000"/>
                  </a:schemeClr>
                </a:solidFill>
                <a:latin typeface="微软雅黑" panose="020B0503020204020204" charset="-122"/>
                <a:ea typeface="微软雅黑" panose="020B0503020204020204" charset="-122"/>
              </a:rPr>
              <a:t>在案卷目录的查询页面，点击某一案卷的题名，在页面下半部分会显示该案卷的卷内目录。</a:t>
            </a:r>
            <a:endParaRPr lang="zh-CN" altLang="en-US" dirty="0" smtClean="0">
              <a:solidFill>
                <a:schemeClr val="tx1">
                  <a:lumMod val="85000"/>
                  <a:lumOff val="15000"/>
                </a:schemeClr>
              </a:solidFill>
              <a:latin typeface="微软雅黑" panose="020B0503020204020204" charset="-122"/>
              <a:ea typeface="微软雅黑" panose="020B0503020204020204" charset="-122"/>
            </a:endParaRPr>
          </a:p>
        </p:txBody>
      </p:sp>
      <p:pic>
        <p:nvPicPr>
          <p:cNvPr id="11" name="图片 10" descr="D:\Work\轩恩\PPT\Design\20200622_韵达培训\图片4.jpg图片4"/>
          <p:cNvPicPr>
            <a:picLocks noChangeAspect="1"/>
          </p:cNvPicPr>
          <p:nvPr>
            <p:custDataLst>
              <p:tags r:id="rId1"/>
            </p:custDataLst>
          </p:nvPr>
        </p:nvPicPr>
        <p:blipFill>
          <a:blip r:embed="rId2"/>
          <a:srcRect/>
          <a:stretch>
            <a:fillRect/>
          </a:stretch>
        </p:blipFill>
        <p:spPr>
          <a:xfrm>
            <a:off x="1281748" y="1820228"/>
            <a:ext cx="9629140" cy="4679315"/>
          </a:xfrm>
          <a:prstGeom prst="rect">
            <a:avLst/>
          </a:prstGeom>
          <a:effectLst>
            <a:outerShdw blurRad="63500" algn="ctr" rotWithShape="0">
              <a:prstClr val="black">
                <a:alpha val="30000"/>
              </a:prstClr>
            </a:outerShdw>
          </a:effectLst>
        </p:spPr>
      </p:pic>
      <p:sp>
        <p:nvSpPr>
          <p:cNvPr id="10" name="矩形 9"/>
          <p:cNvSpPr/>
          <p:nvPr/>
        </p:nvSpPr>
        <p:spPr>
          <a:xfrm>
            <a:off x="2266315" y="4651375"/>
            <a:ext cx="8569325" cy="1438910"/>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下箭头 14"/>
          <p:cNvSpPr/>
          <p:nvPr/>
        </p:nvSpPr>
        <p:spPr>
          <a:xfrm>
            <a:off x="6382385" y="3618230"/>
            <a:ext cx="337185" cy="993775"/>
          </a:xfrm>
          <a:prstGeom prst="downArrow">
            <a:avLst>
              <a:gd name="adj1" fmla="val 50000"/>
              <a:gd name="adj2" fmla="val 106932"/>
            </a:avLst>
          </a:prstGeom>
          <a:solidFill>
            <a:srgbClr val="FA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线形标注 2(带边框和强调线) 11"/>
          <p:cNvSpPr/>
          <p:nvPr/>
        </p:nvSpPr>
        <p:spPr>
          <a:xfrm>
            <a:off x="1127760" y="1772920"/>
            <a:ext cx="3456940" cy="1289050"/>
          </a:xfrm>
          <a:prstGeom prst="accentBorderCallout2">
            <a:avLst>
              <a:gd name="adj1" fmla="val 49923"/>
              <a:gd name="adj2" fmla="val 103173"/>
              <a:gd name="adj3" fmla="val 49838"/>
              <a:gd name="adj4" fmla="val 108285"/>
              <a:gd name="adj5" fmla="val 116748"/>
              <a:gd name="adj6" fmla="val 117872"/>
            </a:avLst>
          </a:prstGeom>
          <a:solidFill>
            <a:srgbClr val="FFFFFF"/>
          </a:solidFill>
          <a:ln w="31750">
            <a:solidFill>
              <a:srgbClr val="FABE00"/>
            </a:solidFill>
            <a:miter lim="800000"/>
          </a:ln>
          <a:effectLst>
            <a:outerShdw blurRad="12700" dist="127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79705" rIns="179705" numCol="1" spcCol="0" rtlCol="0" fromWordArt="0" anchor="ctr" anchorCtr="0" forceAA="0" compatLnSpc="1">
            <a:noAutofit/>
          </a:bodyPr>
          <a:p>
            <a:pPr lvl="0" algn="l">
              <a:lnSpc>
                <a:spcPct val="150000"/>
              </a:lnSpc>
              <a:buClrTx/>
              <a:buSzTx/>
              <a:buFontTx/>
            </a:pPr>
            <a:r>
              <a:rPr lang="zh-CN" altLang="en-US" sz="1400" dirty="0" smtClean="0">
                <a:solidFill>
                  <a:schemeClr val="tx1">
                    <a:lumMod val="75000"/>
                    <a:lumOff val="25000"/>
                  </a:schemeClr>
                </a:solidFill>
                <a:latin typeface="微软雅黑" panose="020B0503020204020204" charset="-122"/>
                <a:ea typeface="微软雅黑" panose="020B0503020204020204" charset="-122"/>
                <a:sym typeface="+mn-ea"/>
              </a:rPr>
              <a:t>在案卷目录的查询页面，点击某一案卷的题名，在页面下半部分会显示该案卷的卷内目录</a:t>
            </a:r>
            <a:endParaRPr lang="zh-CN" altLang="en-US" sz="1400" dirty="0" smtClean="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4" name="矩形 3"/>
          <p:cNvSpPr/>
          <p:nvPr/>
        </p:nvSpPr>
        <p:spPr>
          <a:xfrm>
            <a:off x="2266315" y="3286125"/>
            <a:ext cx="8569325" cy="294005"/>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5" name="文本框 4"/>
          <p:cNvSpPr txBox="1"/>
          <p:nvPr>
            <p:custDataLst>
              <p:tags r:id="rId3"/>
            </p:custDataLst>
          </p:nvPr>
        </p:nvSpPr>
        <p:spPr>
          <a:xfrm>
            <a:off x="10178415" y="404495"/>
            <a:ext cx="2014220" cy="370205"/>
          </a:xfrm>
          <a:prstGeom prst="rect">
            <a:avLst/>
          </a:prstGeom>
        </p:spPr>
        <p:txBody>
          <a:bodyPr wrap="square" rtlCol="0">
            <a:noAutofit/>
          </a:bodyPr>
          <a:p>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4784373" y="1148080"/>
            <a:ext cx="2624455" cy="1007745"/>
          </a:xfrm>
        </p:spPr>
        <p:txBody>
          <a:bodyPr>
            <a:normAutofit/>
          </a:bodyPr>
          <a:p>
            <a:r>
              <a:rPr lang="zh-CN" altLang="en-US" b="1"/>
              <a:t>目录</a:t>
            </a:r>
            <a:endParaRPr lang="zh-CN" altLang="en-US" b="1"/>
          </a:p>
        </p:txBody>
      </p:sp>
      <p:sp>
        <p:nvSpPr>
          <p:cNvPr id="3" name="副标题 2"/>
          <p:cNvSpPr>
            <a:spLocks noGrp="1"/>
          </p:cNvSpPr>
          <p:nvPr>
            <p:ph type="subTitle" idx="1"/>
          </p:nvPr>
        </p:nvSpPr>
        <p:spPr>
          <a:xfrm>
            <a:off x="4140835" y="2543175"/>
            <a:ext cx="4105910" cy="2612390"/>
          </a:xfrm>
        </p:spPr>
        <p:txBody>
          <a:bodyPr>
            <a:noAutofit/>
          </a:bodyPr>
          <a:p>
            <a:pPr marL="685800" fontAlgn="auto">
              <a:lnSpc>
                <a:spcPct val="200000"/>
              </a:lnSpc>
              <a:buClr>
                <a:srgbClr val="FFFFFF"/>
              </a:buClr>
              <a:buFont typeface="+mj-lt"/>
              <a:buAutoNum type="arabicPeriod"/>
            </a:pPr>
            <a:r>
              <a:rPr lang="zh-CN" altLang="en-US" sz="2800" b="1">
                <a:solidFill>
                  <a:schemeClr val="bg1"/>
                </a:solidFill>
                <a:latin typeface="微软雅黑" panose="020B0503020204020204" charset="-122"/>
                <a:ea typeface="微软雅黑" panose="020B0503020204020204" charset="-122"/>
              </a:rPr>
              <a:t>了解档案管理系统</a:t>
            </a:r>
            <a:endParaRPr lang="zh-CN" altLang="en-US" sz="2800" b="1">
              <a:solidFill>
                <a:schemeClr val="bg1"/>
              </a:solidFill>
              <a:latin typeface="微软雅黑" panose="020B0503020204020204" charset="-122"/>
              <a:ea typeface="微软雅黑" panose="020B0503020204020204" charset="-122"/>
            </a:endParaRPr>
          </a:p>
          <a:p>
            <a:pPr marL="685800" fontAlgn="auto">
              <a:lnSpc>
                <a:spcPct val="200000"/>
              </a:lnSpc>
              <a:buClr>
                <a:srgbClr val="FFFFFF"/>
              </a:buClr>
              <a:buFont typeface="+mj-lt"/>
              <a:buAutoNum type="arabicPeriod"/>
            </a:pPr>
            <a:r>
              <a:rPr lang="zh-CN" altLang="en-US" sz="2800" b="1">
                <a:solidFill>
                  <a:schemeClr val="bg1"/>
                </a:solidFill>
                <a:latin typeface="微软雅黑" panose="020B0503020204020204" charset="-122"/>
                <a:ea typeface="微软雅黑" panose="020B0503020204020204" charset="-122"/>
              </a:rPr>
              <a:t>用户操作指导</a:t>
            </a:r>
            <a:endParaRPr lang="zh-CN" altLang="en-US" sz="2800" b="1">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sym typeface="+mn-ea"/>
              </a:rPr>
              <a:t>添加卷内文件</a:t>
            </a:r>
            <a:endParaRPr lang="zh-CN" altLang="en-US">
              <a:sym typeface="+mn-ea"/>
            </a:endParaRPr>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pic>
        <p:nvPicPr>
          <p:cNvPr id="4" name="图片 3" descr="D:\Work\轩恩\PPT\Design\20200622_韵达培训\图片5.jpg图片5"/>
          <p:cNvPicPr>
            <a:picLocks noChangeAspect="1"/>
          </p:cNvPicPr>
          <p:nvPr/>
        </p:nvPicPr>
        <p:blipFill>
          <a:blip r:embed="rId1"/>
          <a:srcRect/>
          <a:stretch>
            <a:fillRect/>
          </a:stretch>
        </p:blipFill>
        <p:spPr>
          <a:xfrm>
            <a:off x="1907223" y="2191068"/>
            <a:ext cx="8447405" cy="4256405"/>
          </a:xfrm>
          <a:prstGeom prst="rect">
            <a:avLst/>
          </a:prstGeom>
          <a:effectLst>
            <a:outerShdw blurRad="63500" algn="ctr" rotWithShape="0">
              <a:prstClr val="black">
                <a:alpha val="30000"/>
              </a:prstClr>
            </a:outerShdw>
          </a:effectLst>
        </p:spPr>
      </p:pic>
      <p:sp>
        <p:nvSpPr>
          <p:cNvPr id="18" name="线形标注 2(带边框和强调线) 17"/>
          <p:cNvSpPr/>
          <p:nvPr/>
        </p:nvSpPr>
        <p:spPr>
          <a:xfrm>
            <a:off x="8014970" y="2934970"/>
            <a:ext cx="3423285" cy="1276985"/>
          </a:xfrm>
          <a:prstGeom prst="accentBorderCallout2">
            <a:avLst>
              <a:gd name="adj1" fmla="val 50273"/>
              <a:gd name="adj2" fmla="val -2467"/>
              <a:gd name="adj3" fmla="val 50207"/>
              <a:gd name="adj4" fmla="val -11359"/>
              <a:gd name="adj5" fmla="val 20636"/>
              <a:gd name="adj6" fmla="val -23242"/>
            </a:avLst>
          </a:prstGeom>
          <a:solidFill>
            <a:srgbClr val="FFFFFF"/>
          </a:solidFill>
          <a:ln w="31750">
            <a:solidFill>
              <a:srgbClr val="FABE00"/>
            </a:solidFill>
            <a:miter lim="800000"/>
          </a:ln>
          <a:effectLst>
            <a:outerShdw blurRad="12700" dist="127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79705" rIns="179705" numCol="1" spcCol="0" rtlCol="0" fromWordArt="0" anchor="ctr" anchorCtr="0" forceAA="0" compatLnSpc="1">
            <a:noAutofit/>
          </a:bodyPr>
          <a:p>
            <a:pPr lvl="0" algn="l">
              <a:lnSpc>
                <a:spcPct val="150000"/>
              </a:lnSpc>
              <a:buClrTx/>
              <a:buSzTx/>
              <a:buFontTx/>
            </a:pPr>
            <a:r>
              <a:rPr lang="zh-CN" altLang="en-US" sz="1400" b="1" dirty="0" smtClean="0">
                <a:solidFill>
                  <a:schemeClr val="tx1">
                    <a:lumMod val="75000"/>
                    <a:lumOff val="25000"/>
                  </a:schemeClr>
                </a:solidFill>
                <a:latin typeface="微软雅黑" panose="020B0503020204020204" charset="-122"/>
                <a:ea typeface="微软雅黑" panose="020B0503020204020204" charset="-122"/>
                <a:sym typeface="+mn-ea"/>
              </a:rPr>
              <a:t>件号</a:t>
            </a:r>
            <a:r>
              <a:rPr lang="zh-CN" altLang="en-US" sz="1400" dirty="0" smtClean="0">
                <a:solidFill>
                  <a:schemeClr val="tx1">
                    <a:lumMod val="75000"/>
                    <a:lumOff val="25000"/>
                  </a:schemeClr>
                </a:solidFill>
                <a:latin typeface="微软雅黑" panose="020B0503020204020204" charset="-122"/>
                <a:ea typeface="微软雅黑" panose="020B0503020204020204" charset="-122"/>
                <a:sym typeface="+mn-ea"/>
              </a:rPr>
              <a:t>：系统自动默认起始值为“1”。每次新增时系统会自动取最大件号+1</a:t>
            </a:r>
            <a:endParaRPr lang="zh-CN" altLang="en-US" sz="1400" dirty="0" smtClean="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7" name="矩形 16"/>
          <p:cNvSpPr/>
          <p:nvPr/>
        </p:nvSpPr>
        <p:spPr>
          <a:xfrm>
            <a:off x="5870575" y="2868295"/>
            <a:ext cx="1478280" cy="330200"/>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3093085" y="3081655"/>
            <a:ext cx="375920" cy="273050"/>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696318" y="1008000"/>
            <a:ext cx="10800000" cy="922020"/>
          </a:xfrm>
          <a:prstGeom prst="rect">
            <a:avLst/>
          </a:prstGeom>
          <a:noFill/>
        </p:spPr>
        <p:txBody>
          <a:bodyPr wrap="square" rtlCol="0" anchor="t" anchorCtr="0">
            <a:spAutoFit/>
          </a:bodyPr>
          <a:p>
            <a:pPr indent="0" algn="l" fontAlgn="auto">
              <a:lnSpc>
                <a:spcPct val="150000"/>
              </a:lnSpc>
            </a:pPr>
            <a:r>
              <a:rPr lang="zh-CN" altLang="en-US" dirty="0" smtClean="0">
                <a:solidFill>
                  <a:schemeClr val="tx1">
                    <a:lumMod val="85000"/>
                    <a:lumOff val="15000"/>
                  </a:schemeClr>
                </a:solidFill>
                <a:latin typeface="微软雅黑" panose="020B0503020204020204" charset="-122"/>
                <a:ea typeface="微软雅黑" panose="020B0503020204020204" charset="-122"/>
              </a:rPr>
              <a:t>点击下方卷内目录</a:t>
            </a:r>
            <a:r>
              <a:rPr lang="zh-CN" altLang="en-US" b="1" dirty="0" smtClean="0">
                <a:solidFill>
                  <a:srgbClr val="ABC842"/>
                </a:solidFill>
                <a:latin typeface="微软雅黑" panose="020B0503020204020204" charset="-122"/>
                <a:ea typeface="微软雅黑" panose="020B0503020204020204" charset="-122"/>
              </a:rPr>
              <a:t>“新增”</a:t>
            </a:r>
            <a:r>
              <a:rPr lang="zh-CN" altLang="en-US" dirty="0" smtClean="0">
                <a:solidFill>
                  <a:schemeClr val="tx1">
                    <a:lumMod val="85000"/>
                    <a:lumOff val="15000"/>
                  </a:schemeClr>
                </a:solidFill>
                <a:latin typeface="微软雅黑" panose="020B0503020204020204" charset="-122"/>
                <a:ea typeface="微软雅黑" panose="020B0503020204020204" charset="-122"/>
              </a:rPr>
              <a:t>按钮，系统自动弹出相应的题录信息著录界面。</a:t>
            </a:r>
            <a:endParaRPr lang="zh-CN" altLang="en-US" dirty="0" smtClean="0">
              <a:solidFill>
                <a:schemeClr val="tx1">
                  <a:lumMod val="85000"/>
                  <a:lumOff val="15000"/>
                </a:schemeClr>
              </a:solidFill>
              <a:latin typeface="微软雅黑" panose="020B0503020204020204" charset="-122"/>
              <a:ea typeface="微软雅黑" panose="020B0503020204020204" charset="-122"/>
            </a:endParaRPr>
          </a:p>
          <a:p>
            <a:pPr indent="0" algn="l" fontAlgn="auto">
              <a:lnSpc>
                <a:spcPct val="150000"/>
              </a:lnSpc>
            </a:pPr>
            <a:r>
              <a:rPr lang="zh-CN" altLang="en-US" dirty="0" smtClean="0">
                <a:solidFill>
                  <a:schemeClr val="tx1">
                    <a:lumMod val="85000"/>
                    <a:lumOff val="15000"/>
                  </a:schemeClr>
                </a:solidFill>
                <a:latin typeface="微软雅黑" panose="020B0503020204020204" charset="-122"/>
                <a:ea typeface="微软雅黑" panose="020B0503020204020204" charset="-122"/>
              </a:rPr>
              <a:t>在这里，系统已经自动生成了“档号、实体分类号、件号”，用户不需要再进行修改。</a:t>
            </a:r>
            <a:endParaRPr lang="zh-CN" altLang="en-US" dirty="0" smtClean="0">
              <a:solidFill>
                <a:schemeClr val="tx1">
                  <a:lumMod val="85000"/>
                  <a:lumOff val="15000"/>
                </a:schemeClr>
              </a:solidFill>
              <a:latin typeface="微软雅黑" panose="020B0503020204020204" charset="-122"/>
              <a:ea typeface="微软雅黑" panose="020B0503020204020204" charset="-122"/>
            </a:endParaRPr>
          </a:p>
        </p:txBody>
      </p:sp>
      <p:sp useBgFill="1">
        <p:nvSpPr>
          <p:cNvPr id="6" name="文本框 5"/>
          <p:cNvSpPr txBox="1"/>
          <p:nvPr>
            <p:custDataLst>
              <p:tags r:id="rId2"/>
            </p:custDataLst>
          </p:nvPr>
        </p:nvSpPr>
        <p:spPr>
          <a:xfrm>
            <a:off x="10178415" y="404495"/>
            <a:ext cx="2014220" cy="370205"/>
          </a:xfrm>
          <a:prstGeom prst="rect">
            <a:avLst/>
          </a:prstGeom>
        </p:spPr>
        <p:txBody>
          <a:bodyPr wrap="square" rtlCol="0">
            <a:noAutofit/>
          </a:bodyPr>
          <a:p>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sym typeface="+mn-ea"/>
              </a:rPr>
              <a:t>添加卷内文件</a:t>
            </a:r>
            <a:endParaRPr lang="zh-CN" altLang="en-US">
              <a:sym typeface="+mn-ea"/>
            </a:endParaRPr>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pic>
        <p:nvPicPr>
          <p:cNvPr id="4" name="图片 3" descr="D:\Work\轩恩\PPT\Design\20200622_韵达培训\图片6.jpg图片6"/>
          <p:cNvPicPr>
            <a:picLocks noChangeAspect="1"/>
          </p:cNvPicPr>
          <p:nvPr/>
        </p:nvPicPr>
        <p:blipFill>
          <a:blip r:embed="rId1">
            <a:lum bright="-30000"/>
          </a:blip>
          <a:srcRect/>
          <a:stretch>
            <a:fillRect/>
          </a:stretch>
        </p:blipFill>
        <p:spPr>
          <a:xfrm>
            <a:off x="1240790" y="1271588"/>
            <a:ext cx="9711055" cy="5039995"/>
          </a:xfrm>
          <a:prstGeom prst="rect">
            <a:avLst/>
          </a:prstGeom>
          <a:effectLst>
            <a:outerShdw blurRad="63500" algn="ctr" rotWithShape="0">
              <a:prstClr val="black">
                <a:alpha val="30000"/>
              </a:prstClr>
            </a:outerShdw>
          </a:effectLst>
        </p:spPr>
      </p:pic>
      <p:pic>
        <p:nvPicPr>
          <p:cNvPr id="5" name="图片 4"/>
          <p:cNvPicPr>
            <a:picLocks noChangeAspect="1"/>
          </p:cNvPicPr>
          <p:nvPr/>
        </p:nvPicPr>
        <p:blipFill>
          <a:blip r:embed="rId2"/>
          <a:srcRect l="6932" t="20309" r="1905" b="70131"/>
          <a:stretch>
            <a:fillRect/>
          </a:stretch>
        </p:blipFill>
        <p:spPr>
          <a:xfrm>
            <a:off x="1913255" y="2294890"/>
            <a:ext cx="8854440" cy="481965"/>
          </a:xfrm>
          <a:prstGeom prst="rect">
            <a:avLst/>
          </a:prstGeom>
        </p:spPr>
      </p:pic>
      <p:sp>
        <p:nvSpPr>
          <p:cNvPr id="19" name="线形标注 2(带边框和强调线) 18"/>
          <p:cNvSpPr/>
          <p:nvPr/>
        </p:nvSpPr>
        <p:spPr>
          <a:xfrm>
            <a:off x="7687310" y="2707640"/>
            <a:ext cx="3083560" cy="963930"/>
          </a:xfrm>
          <a:prstGeom prst="accentBorderCallout2">
            <a:avLst>
              <a:gd name="adj1" fmla="val 50879"/>
              <a:gd name="adj2" fmla="val -3073"/>
              <a:gd name="adj3" fmla="val 50794"/>
              <a:gd name="adj4" fmla="val -9992"/>
              <a:gd name="adj5" fmla="val -2832"/>
              <a:gd name="adj6" fmla="val -33154"/>
            </a:avLst>
          </a:prstGeom>
          <a:solidFill>
            <a:srgbClr val="FFFFFF"/>
          </a:solidFill>
          <a:ln w="31750">
            <a:solidFill>
              <a:srgbClr val="FABE00"/>
            </a:solidFill>
            <a:miter lim="800000"/>
          </a:ln>
          <a:effectLst>
            <a:outerShdw blurRad="12700" dist="127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79705" rIns="179705" numCol="1" spcCol="0" rtlCol="0" fromWordArt="0" anchor="ctr" anchorCtr="0" forceAA="0" compatLnSpc="1">
            <a:noAutofit/>
          </a:bodyPr>
          <a:p>
            <a:pPr lvl="0" algn="l">
              <a:lnSpc>
                <a:spcPct val="150000"/>
              </a:lnSpc>
              <a:buClrTx/>
              <a:buSzTx/>
              <a:buFontTx/>
            </a:pPr>
            <a:r>
              <a:rPr lang="zh-CN" altLang="en-US" sz="1400" b="1" dirty="0" smtClean="0">
                <a:solidFill>
                  <a:schemeClr val="tx1">
                    <a:lumMod val="75000"/>
                    <a:lumOff val="25000"/>
                  </a:schemeClr>
                </a:solidFill>
                <a:latin typeface="微软雅黑" panose="020B0503020204020204" charset="-122"/>
                <a:ea typeface="微软雅黑" panose="020B0503020204020204" charset="-122"/>
                <a:sym typeface="+mn-ea"/>
              </a:rPr>
              <a:t>题名</a:t>
            </a:r>
            <a:r>
              <a:rPr lang="zh-CN" altLang="en-US" sz="1400" dirty="0" smtClean="0">
                <a:solidFill>
                  <a:schemeClr val="tx1">
                    <a:lumMod val="75000"/>
                    <a:lumOff val="25000"/>
                  </a:schemeClr>
                </a:solidFill>
                <a:latin typeface="微软雅黑" panose="020B0503020204020204" charset="-122"/>
                <a:ea typeface="微软雅黑" panose="020B0503020204020204" charset="-122"/>
                <a:sym typeface="+mn-ea"/>
              </a:rPr>
              <a:t>：文件题名。如果文件没有题名，需自拟题名</a:t>
            </a:r>
            <a:endParaRPr lang="zh-CN" altLang="en-US" sz="1400" dirty="0" smtClean="0">
              <a:solidFill>
                <a:schemeClr val="tx1">
                  <a:lumMod val="75000"/>
                  <a:lumOff val="25000"/>
                </a:schemeClr>
              </a:solidFill>
              <a:latin typeface="微软雅黑" panose="020B0503020204020204" charset="-122"/>
              <a:ea typeface="微软雅黑" panose="020B0503020204020204" charset="-122"/>
              <a:sym typeface="+mn-ea"/>
            </a:endParaRPr>
          </a:p>
        </p:txBody>
      </p:sp>
      <p:sp useBgFill="1">
        <p:nvSpPr>
          <p:cNvPr id="6" name="文本框 5"/>
          <p:cNvSpPr txBox="1"/>
          <p:nvPr>
            <p:custDataLst>
              <p:tags r:id="rId3"/>
            </p:custDataLst>
          </p:nvPr>
        </p:nvSpPr>
        <p:spPr>
          <a:xfrm>
            <a:off x="10178415" y="404495"/>
            <a:ext cx="2014220" cy="370205"/>
          </a:xfrm>
          <a:prstGeom prst="rect">
            <a:avLst/>
          </a:prstGeom>
        </p:spPr>
        <p:txBody>
          <a:bodyPr wrap="square" rtlCol="0">
            <a:noAutofit/>
          </a:bodyPr>
          <a:p>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sym typeface="+mn-ea"/>
              </a:rPr>
              <a:t>添加卷内文件</a:t>
            </a:r>
            <a:endParaRPr lang="zh-CN" altLang="en-US">
              <a:sym typeface="+mn-ea"/>
            </a:endParaRPr>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pic>
        <p:nvPicPr>
          <p:cNvPr id="4" name="图片 3" descr="D:\Work\轩恩\PPT\Design\20200622_韵达培训\图片6.jpg图片6"/>
          <p:cNvPicPr>
            <a:picLocks noChangeAspect="1"/>
          </p:cNvPicPr>
          <p:nvPr/>
        </p:nvPicPr>
        <p:blipFill>
          <a:blip r:embed="rId1">
            <a:lum bright="-30000"/>
          </a:blip>
          <a:srcRect/>
          <a:stretch>
            <a:fillRect/>
          </a:stretch>
        </p:blipFill>
        <p:spPr>
          <a:xfrm>
            <a:off x="1240155" y="1271588"/>
            <a:ext cx="9712325" cy="5039995"/>
          </a:xfrm>
          <a:prstGeom prst="rect">
            <a:avLst/>
          </a:prstGeom>
          <a:effectLst>
            <a:outerShdw blurRad="63500" algn="ctr" rotWithShape="0">
              <a:prstClr val="black">
                <a:alpha val="30000"/>
              </a:prstClr>
            </a:outerShdw>
          </a:effectLst>
        </p:spPr>
      </p:pic>
      <p:pic>
        <p:nvPicPr>
          <p:cNvPr id="5" name="图片 4"/>
          <p:cNvPicPr>
            <a:picLocks noChangeAspect="1"/>
          </p:cNvPicPr>
          <p:nvPr/>
        </p:nvPicPr>
        <p:blipFill>
          <a:blip r:embed="rId2"/>
          <a:srcRect l="71695" t="44316" r="2055" b="46363"/>
          <a:stretch>
            <a:fillRect/>
          </a:stretch>
        </p:blipFill>
        <p:spPr>
          <a:xfrm>
            <a:off x="8203565" y="3505200"/>
            <a:ext cx="2549525" cy="469900"/>
          </a:xfrm>
          <a:prstGeom prst="rect">
            <a:avLst/>
          </a:prstGeom>
        </p:spPr>
      </p:pic>
      <p:sp>
        <p:nvSpPr>
          <p:cNvPr id="7" name="线形标注 2(带边框和强调线) 6"/>
          <p:cNvSpPr/>
          <p:nvPr/>
        </p:nvSpPr>
        <p:spPr>
          <a:xfrm>
            <a:off x="5610225" y="2378710"/>
            <a:ext cx="3079115" cy="1126490"/>
          </a:xfrm>
          <a:prstGeom prst="accentBorderCallout2">
            <a:avLst>
              <a:gd name="adj1" fmla="val 48997"/>
              <a:gd name="adj2" fmla="val 103397"/>
              <a:gd name="adj3" fmla="val 48912"/>
              <a:gd name="adj4" fmla="val 118537"/>
              <a:gd name="adj5" fmla="val 113359"/>
              <a:gd name="adj6" fmla="val 131545"/>
            </a:avLst>
          </a:prstGeom>
          <a:solidFill>
            <a:srgbClr val="FFFFFF"/>
          </a:solidFill>
          <a:ln w="31750">
            <a:solidFill>
              <a:srgbClr val="FABE00"/>
            </a:solidFill>
            <a:miter lim="800000"/>
          </a:ln>
          <a:effectLst>
            <a:outerShdw blurRad="12700" dist="127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79705" rIns="179705" numCol="1" spcCol="0" rtlCol="0" fromWordArt="0" anchor="ctr" anchorCtr="0" forceAA="0" compatLnSpc="1">
            <a:noAutofit/>
          </a:bodyPr>
          <a:p>
            <a:pPr lvl="0" algn="l">
              <a:lnSpc>
                <a:spcPct val="150000"/>
              </a:lnSpc>
              <a:buClrTx/>
              <a:buSzTx/>
              <a:buFontTx/>
            </a:pPr>
            <a:r>
              <a:rPr lang="zh-CN" altLang="en-US" sz="1400" b="1" dirty="0" smtClean="0">
                <a:solidFill>
                  <a:schemeClr val="tx1">
                    <a:lumMod val="75000"/>
                    <a:lumOff val="25000"/>
                  </a:schemeClr>
                </a:solidFill>
                <a:latin typeface="微软雅黑" panose="020B0503020204020204" charset="-122"/>
                <a:ea typeface="微软雅黑" panose="020B0503020204020204" charset="-122"/>
                <a:sym typeface="+mn-ea"/>
              </a:rPr>
              <a:t>页数：</a:t>
            </a:r>
            <a:r>
              <a:rPr lang="zh-CN" altLang="en-US" sz="1400" dirty="0" smtClean="0">
                <a:solidFill>
                  <a:schemeClr val="tx1">
                    <a:lumMod val="75000"/>
                    <a:lumOff val="25000"/>
                  </a:schemeClr>
                </a:solidFill>
                <a:latin typeface="微软雅黑" panose="020B0503020204020204" charset="-122"/>
                <a:ea typeface="微软雅黑" panose="020B0503020204020204" charset="-122"/>
                <a:sym typeface="+mn-ea"/>
              </a:rPr>
              <a:t>本份文件的页数，如“18”，代表此份文件有18页</a:t>
            </a:r>
            <a:endParaRPr lang="zh-CN" altLang="en-US" sz="1400" dirty="0" smtClean="0">
              <a:solidFill>
                <a:schemeClr val="tx1">
                  <a:lumMod val="75000"/>
                  <a:lumOff val="25000"/>
                </a:schemeClr>
              </a:solidFill>
              <a:latin typeface="微软雅黑" panose="020B0503020204020204" charset="-122"/>
              <a:ea typeface="微软雅黑" panose="020B0503020204020204" charset="-122"/>
              <a:sym typeface="+mn-ea"/>
            </a:endParaRPr>
          </a:p>
        </p:txBody>
      </p:sp>
      <p:pic>
        <p:nvPicPr>
          <p:cNvPr id="6" name="图片 5"/>
          <p:cNvPicPr>
            <a:picLocks noChangeAspect="1"/>
          </p:cNvPicPr>
          <p:nvPr/>
        </p:nvPicPr>
        <p:blipFill>
          <a:blip r:embed="rId2"/>
          <a:srcRect l="7159" t="60099" r="65506" b="30580"/>
          <a:stretch>
            <a:fillRect/>
          </a:stretch>
        </p:blipFill>
        <p:spPr>
          <a:xfrm>
            <a:off x="1935480" y="4300855"/>
            <a:ext cx="2654935" cy="469900"/>
          </a:xfrm>
          <a:prstGeom prst="rect">
            <a:avLst/>
          </a:prstGeom>
        </p:spPr>
      </p:pic>
      <p:sp>
        <p:nvSpPr>
          <p:cNvPr id="8" name="线形标注 2(带边框和强调线) 7"/>
          <p:cNvSpPr/>
          <p:nvPr/>
        </p:nvSpPr>
        <p:spPr>
          <a:xfrm>
            <a:off x="4012565" y="4685030"/>
            <a:ext cx="2726690" cy="1136650"/>
          </a:xfrm>
          <a:prstGeom prst="accentBorderCallout2">
            <a:avLst>
              <a:gd name="adj1" fmla="val 50879"/>
              <a:gd name="adj2" fmla="val -3073"/>
              <a:gd name="adj3" fmla="val 50794"/>
              <a:gd name="adj4" fmla="val -9992"/>
              <a:gd name="adj5" fmla="val -10446"/>
              <a:gd name="adj6" fmla="val -24196"/>
            </a:avLst>
          </a:prstGeom>
          <a:solidFill>
            <a:srgbClr val="FFFFFF"/>
          </a:solidFill>
          <a:ln w="31750">
            <a:solidFill>
              <a:srgbClr val="FABE00"/>
            </a:solidFill>
            <a:miter lim="800000"/>
          </a:ln>
          <a:effectLst>
            <a:outerShdw blurRad="12700" dist="127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79705" rIns="179705" numCol="1" spcCol="0" rtlCol="0" fromWordArt="0" anchor="ctr" anchorCtr="0" forceAA="0" compatLnSpc="1">
            <a:noAutofit/>
          </a:bodyPr>
          <a:p>
            <a:pPr lvl="0" algn="l">
              <a:lnSpc>
                <a:spcPct val="150000"/>
              </a:lnSpc>
              <a:buClrTx/>
              <a:buSzTx/>
              <a:buFontTx/>
            </a:pPr>
            <a:r>
              <a:rPr lang="zh-CN" altLang="en-US" sz="1400" b="1" dirty="0" smtClean="0">
                <a:solidFill>
                  <a:schemeClr val="tx1">
                    <a:lumMod val="75000"/>
                    <a:lumOff val="25000"/>
                  </a:schemeClr>
                </a:solidFill>
                <a:latin typeface="微软雅黑" panose="020B0503020204020204" charset="-122"/>
                <a:ea typeface="微软雅黑" panose="020B0503020204020204" charset="-122"/>
                <a:sym typeface="+mn-ea"/>
              </a:rPr>
              <a:t>责任者：</a:t>
            </a:r>
            <a:r>
              <a:rPr lang="zh-CN" altLang="en-US" sz="1400" dirty="0" smtClean="0">
                <a:solidFill>
                  <a:schemeClr val="tx1">
                    <a:lumMod val="75000"/>
                    <a:lumOff val="25000"/>
                  </a:schemeClr>
                </a:solidFill>
                <a:latin typeface="微软雅黑" panose="020B0503020204020204" charset="-122"/>
                <a:ea typeface="微软雅黑" panose="020B0503020204020204" charset="-122"/>
                <a:sym typeface="+mn-ea"/>
              </a:rPr>
              <a:t>一般为责任单位或者责任人（请根据实际情况填写）</a:t>
            </a:r>
            <a:endParaRPr lang="zh-CN" altLang="en-US" sz="1400" dirty="0" smtClean="0">
              <a:solidFill>
                <a:schemeClr val="tx1">
                  <a:lumMod val="75000"/>
                  <a:lumOff val="25000"/>
                </a:schemeClr>
              </a:solidFill>
              <a:latin typeface="微软雅黑" panose="020B0503020204020204" charset="-122"/>
              <a:ea typeface="微软雅黑" panose="020B0503020204020204" charset="-122"/>
              <a:sym typeface="+mn-ea"/>
            </a:endParaRPr>
          </a:p>
        </p:txBody>
      </p:sp>
      <p:sp useBgFill="1">
        <p:nvSpPr>
          <p:cNvPr id="9" name="文本框 8"/>
          <p:cNvSpPr txBox="1"/>
          <p:nvPr>
            <p:custDataLst>
              <p:tags r:id="rId3"/>
            </p:custDataLst>
          </p:nvPr>
        </p:nvSpPr>
        <p:spPr>
          <a:xfrm>
            <a:off x="10178415" y="404495"/>
            <a:ext cx="2014220" cy="370205"/>
          </a:xfrm>
          <a:prstGeom prst="rect">
            <a:avLst/>
          </a:prstGeom>
        </p:spPr>
        <p:txBody>
          <a:bodyPr wrap="square" rtlCol="0">
            <a:noAutofit/>
          </a:bodyPr>
          <a:p>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sym typeface="+mn-ea"/>
              </a:rPr>
              <a:t>添加卷内文件</a:t>
            </a:r>
            <a:endParaRPr lang="zh-CN" altLang="en-US">
              <a:sym typeface="+mn-ea"/>
            </a:endParaRPr>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pic>
        <p:nvPicPr>
          <p:cNvPr id="4" name="图片 3" descr="D:\Work\轩恩\PPT\Design\20200622_韵达培训\图片6.jpg图片6"/>
          <p:cNvPicPr>
            <a:picLocks noChangeAspect="1"/>
          </p:cNvPicPr>
          <p:nvPr/>
        </p:nvPicPr>
        <p:blipFill>
          <a:blip r:embed="rId1">
            <a:lum bright="-30000"/>
          </a:blip>
          <a:srcRect/>
          <a:stretch>
            <a:fillRect/>
          </a:stretch>
        </p:blipFill>
        <p:spPr>
          <a:xfrm>
            <a:off x="1240155" y="1271588"/>
            <a:ext cx="9712325" cy="5039995"/>
          </a:xfrm>
          <a:prstGeom prst="rect">
            <a:avLst/>
          </a:prstGeom>
          <a:effectLst>
            <a:outerShdw blurRad="63500" algn="ctr" rotWithShape="0">
              <a:prstClr val="black">
                <a:alpha val="30000"/>
              </a:prstClr>
            </a:outerShdw>
          </a:effectLst>
        </p:spPr>
      </p:pic>
      <p:pic>
        <p:nvPicPr>
          <p:cNvPr id="5" name="图片 4"/>
          <p:cNvPicPr>
            <a:picLocks noChangeAspect="1"/>
          </p:cNvPicPr>
          <p:nvPr/>
        </p:nvPicPr>
        <p:blipFill>
          <a:blip r:embed="rId2"/>
          <a:srcRect l="38541" t="36532" r="32450" b="54538"/>
          <a:stretch>
            <a:fillRect/>
          </a:stretch>
        </p:blipFill>
        <p:spPr>
          <a:xfrm>
            <a:off x="4983480" y="3112770"/>
            <a:ext cx="2817495" cy="450215"/>
          </a:xfrm>
          <a:prstGeom prst="rect">
            <a:avLst/>
          </a:prstGeom>
        </p:spPr>
      </p:pic>
      <p:sp>
        <p:nvSpPr>
          <p:cNvPr id="8" name="线形标注 2(带边框和强调线) 7"/>
          <p:cNvSpPr/>
          <p:nvPr/>
        </p:nvSpPr>
        <p:spPr>
          <a:xfrm>
            <a:off x="7118350" y="3486150"/>
            <a:ext cx="4054475" cy="1011555"/>
          </a:xfrm>
          <a:prstGeom prst="accentBorderCallout2">
            <a:avLst>
              <a:gd name="adj1" fmla="val 50879"/>
              <a:gd name="adj2" fmla="val -3073"/>
              <a:gd name="adj3" fmla="val 50794"/>
              <a:gd name="adj4" fmla="val -9992"/>
              <a:gd name="adj5" fmla="val -16370"/>
              <a:gd name="adj6" fmla="val -20329"/>
            </a:avLst>
          </a:prstGeom>
          <a:solidFill>
            <a:srgbClr val="FFFFFF"/>
          </a:solidFill>
          <a:ln w="31750">
            <a:solidFill>
              <a:srgbClr val="FABE00"/>
            </a:solidFill>
            <a:miter lim="800000"/>
          </a:ln>
          <a:effectLst>
            <a:outerShdw blurRad="12700" dist="127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79705" rIns="179705" numCol="1" spcCol="0" rtlCol="0" fromWordArt="0" anchor="ctr" anchorCtr="0" forceAA="0" compatLnSpc="1">
            <a:noAutofit/>
          </a:bodyPr>
          <a:p>
            <a:pPr lvl="0" algn="l">
              <a:lnSpc>
                <a:spcPct val="150000"/>
              </a:lnSpc>
              <a:buClrTx/>
              <a:buSzTx/>
              <a:buFontTx/>
            </a:pPr>
            <a:r>
              <a:rPr lang="zh-CN" altLang="en-US" sz="1400" b="1" dirty="0" smtClean="0">
                <a:solidFill>
                  <a:schemeClr val="tx1">
                    <a:lumMod val="75000"/>
                    <a:lumOff val="25000"/>
                  </a:schemeClr>
                </a:solidFill>
                <a:latin typeface="微软雅黑" panose="020B0503020204020204" charset="-122"/>
                <a:ea typeface="微软雅黑" panose="020B0503020204020204" charset="-122"/>
                <a:sym typeface="+mn-ea"/>
              </a:rPr>
              <a:t>文号：</a:t>
            </a:r>
            <a:r>
              <a:rPr lang="zh-CN" altLang="en-US" sz="1400" dirty="0" smtClean="0">
                <a:solidFill>
                  <a:schemeClr val="tx1">
                    <a:lumMod val="75000"/>
                    <a:lumOff val="25000"/>
                  </a:schemeClr>
                </a:solidFill>
                <a:latin typeface="微软雅黑" panose="020B0503020204020204" charset="-122"/>
                <a:ea typeface="微软雅黑" panose="020B0503020204020204" charset="-122"/>
                <a:sym typeface="+mn-ea"/>
              </a:rPr>
              <a:t>如果文件有文号，请填写（如：校党字【2016】1号），没有则此项保持为空</a:t>
            </a:r>
            <a:endParaRPr lang="zh-CN" altLang="en-US" sz="1400" dirty="0" smtClean="0">
              <a:solidFill>
                <a:schemeClr val="tx1">
                  <a:lumMod val="75000"/>
                  <a:lumOff val="25000"/>
                </a:schemeClr>
              </a:solidFill>
              <a:latin typeface="微软雅黑" panose="020B0503020204020204" charset="-122"/>
              <a:ea typeface="微软雅黑" panose="020B0503020204020204" charset="-122"/>
              <a:sym typeface="+mn-ea"/>
            </a:endParaRPr>
          </a:p>
        </p:txBody>
      </p:sp>
      <p:sp useBgFill="1">
        <p:nvSpPr>
          <p:cNvPr id="6" name="文本框 5"/>
          <p:cNvSpPr txBox="1"/>
          <p:nvPr>
            <p:custDataLst>
              <p:tags r:id="rId3"/>
            </p:custDataLst>
          </p:nvPr>
        </p:nvSpPr>
        <p:spPr>
          <a:xfrm>
            <a:off x="10178415" y="404495"/>
            <a:ext cx="2014220" cy="370205"/>
          </a:xfrm>
          <a:prstGeom prst="rect">
            <a:avLst/>
          </a:prstGeom>
        </p:spPr>
        <p:txBody>
          <a:bodyPr wrap="square" rtlCol="0">
            <a:noAutofit/>
          </a:bodyPr>
          <a:p>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sym typeface="+mn-ea"/>
              </a:rPr>
              <a:t>添加卷内文件</a:t>
            </a:r>
            <a:endParaRPr lang="zh-CN" altLang="en-US">
              <a:sym typeface="+mn-ea"/>
            </a:endParaRPr>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pic>
        <p:nvPicPr>
          <p:cNvPr id="4" name="图片 3" descr="D:\Work\轩恩\PPT\Design\20200622_韵达培训\图片6.jpg图片6"/>
          <p:cNvPicPr>
            <a:picLocks noChangeAspect="1"/>
          </p:cNvPicPr>
          <p:nvPr/>
        </p:nvPicPr>
        <p:blipFill>
          <a:blip r:embed="rId1">
            <a:lum bright="-30000"/>
          </a:blip>
          <a:srcRect/>
          <a:stretch>
            <a:fillRect/>
          </a:stretch>
        </p:blipFill>
        <p:spPr>
          <a:xfrm>
            <a:off x="1240155" y="1271588"/>
            <a:ext cx="9712325" cy="5039995"/>
          </a:xfrm>
          <a:prstGeom prst="rect">
            <a:avLst/>
          </a:prstGeom>
          <a:effectLst>
            <a:outerShdw blurRad="63500" algn="ctr" rotWithShape="0">
              <a:prstClr val="black">
                <a:alpha val="30000"/>
              </a:prstClr>
            </a:outerShdw>
          </a:effectLst>
        </p:spPr>
      </p:pic>
      <p:pic>
        <p:nvPicPr>
          <p:cNvPr id="5" name="图片 4"/>
          <p:cNvPicPr>
            <a:picLocks noChangeAspect="1"/>
          </p:cNvPicPr>
          <p:nvPr/>
        </p:nvPicPr>
        <p:blipFill>
          <a:blip r:embed="rId2"/>
          <a:srcRect l="67753" t="36330" r="2251" b="54538"/>
          <a:stretch>
            <a:fillRect/>
          </a:stretch>
        </p:blipFill>
        <p:spPr>
          <a:xfrm>
            <a:off x="7820660" y="3102610"/>
            <a:ext cx="2913380" cy="460375"/>
          </a:xfrm>
          <a:prstGeom prst="rect">
            <a:avLst/>
          </a:prstGeom>
        </p:spPr>
      </p:pic>
      <p:sp>
        <p:nvSpPr>
          <p:cNvPr id="6" name="线形标注 2(带边框和强调线) 5"/>
          <p:cNvSpPr/>
          <p:nvPr/>
        </p:nvSpPr>
        <p:spPr>
          <a:xfrm>
            <a:off x="3633470" y="3562985"/>
            <a:ext cx="3902075" cy="1410970"/>
          </a:xfrm>
          <a:prstGeom prst="accentBorderCallout2">
            <a:avLst>
              <a:gd name="adj1" fmla="val 49923"/>
              <a:gd name="adj2" fmla="val 103173"/>
              <a:gd name="adj3" fmla="val 49837"/>
              <a:gd name="adj4" fmla="val 116706"/>
              <a:gd name="adj5" fmla="val -9400"/>
              <a:gd name="adj6" fmla="val 137918"/>
            </a:avLst>
          </a:prstGeom>
          <a:solidFill>
            <a:srgbClr val="FFFFFF"/>
          </a:solidFill>
          <a:ln w="31750">
            <a:solidFill>
              <a:srgbClr val="FABE00"/>
            </a:solidFill>
            <a:miter lim="800000"/>
          </a:ln>
          <a:effectLst>
            <a:outerShdw blurRad="12700" dist="127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79705" rIns="179705" numCol="1" spcCol="0" rtlCol="0" fromWordArt="0" anchor="ctr" anchorCtr="0" forceAA="0" compatLnSpc="1">
            <a:noAutofit/>
          </a:bodyPr>
          <a:p>
            <a:pPr lvl="0" algn="l">
              <a:lnSpc>
                <a:spcPct val="150000"/>
              </a:lnSpc>
              <a:buClrTx/>
              <a:buSzTx/>
              <a:buFontTx/>
            </a:pPr>
            <a:r>
              <a:rPr lang="zh-CN" altLang="en-US" sz="1400" b="1" dirty="0" smtClean="0">
                <a:solidFill>
                  <a:schemeClr val="tx1">
                    <a:lumMod val="75000"/>
                    <a:lumOff val="25000"/>
                  </a:schemeClr>
                </a:solidFill>
                <a:latin typeface="微软雅黑" panose="020B0503020204020204" charset="-122"/>
                <a:ea typeface="微软雅黑" panose="020B0503020204020204" charset="-122"/>
                <a:sym typeface="+mn-ea"/>
              </a:rPr>
              <a:t>文件日期：</a:t>
            </a:r>
            <a:r>
              <a:rPr lang="zh-CN" altLang="en-US" sz="1400" dirty="0" smtClean="0">
                <a:solidFill>
                  <a:schemeClr val="tx1">
                    <a:lumMod val="75000"/>
                    <a:lumOff val="25000"/>
                  </a:schemeClr>
                </a:solidFill>
                <a:latin typeface="微软雅黑" panose="020B0503020204020204" charset="-122"/>
                <a:ea typeface="微软雅黑" panose="020B0503020204020204" charset="-122"/>
                <a:sym typeface="+mn-ea"/>
              </a:rPr>
              <a:t>文件的落款日期，格式为：“四位年”或“六位年月”或“八位年月日”，如：2016 或 201601 或者 20160106</a:t>
            </a:r>
            <a:endParaRPr lang="zh-CN" altLang="en-US" sz="1400" dirty="0" smtClean="0">
              <a:solidFill>
                <a:schemeClr val="tx1">
                  <a:lumMod val="75000"/>
                  <a:lumOff val="25000"/>
                </a:schemeClr>
              </a:solidFill>
              <a:latin typeface="微软雅黑" panose="020B0503020204020204" charset="-122"/>
              <a:ea typeface="微软雅黑" panose="020B0503020204020204" charset="-122"/>
              <a:sym typeface="+mn-ea"/>
            </a:endParaRPr>
          </a:p>
        </p:txBody>
      </p:sp>
      <p:sp useBgFill="1">
        <p:nvSpPr>
          <p:cNvPr id="7" name="文本框 6"/>
          <p:cNvSpPr txBox="1"/>
          <p:nvPr>
            <p:custDataLst>
              <p:tags r:id="rId3"/>
            </p:custDataLst>
          </p:nvPr>
        </p:nvSpPr>
        <p:spPr>
          <a:xfrm>
            <a:off x="10178415" y="404495"/>
            <a:ext cx="2014220" cy="370205"/>
          </a:xfrm>
          <a:prstGeom prst="rect">
            <a:avLst/>
          </a:prstGeom>
        </p:spPr>
        <p:txBody>
          <a:bodyPr wrap="square" rtlCol="0">
            <a:noAutofit/>
          </a:bodyPr>
          <a:p>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sym typeface="+mn-ea"/>
              </a:rPr>
              <a:t>添加卷内文件</a:t>
            </a:r>
            <a:endParaRPr lang="zh-CN" altLang="en-US">
              <a:sym typeface="+mn-ea"/>
            </a:endParaRPr>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pic>
        <p:nvPicPr>
          <p:cNvPr id="4" name="图片 3" descr="D:\Work\轩恩\PPT\Design\20200622_韵达培训\图片6.jpg图片6"/>
          <p:cNvPicPr>
            <a:picLocks noChangeAspect="1"/>
          </p:cNvPicPr>
          <p:nvPr/>
        </p:nvPicPr>
        <p:blipFill>
          <a:blip r:embed="rId1">
            <a:lum bright="-30000"/>
          </a:blip>
          <a:srcRect/>
          <a:stretch>
            <a:fillRect/>
          </a:stretch>
        </p:blipFill>
        <p:spPr>
          <a:xfrm>
            <a:off x="1240155" y="1271588"/>
            <a:ext cx="9712325" cy="5039995"/>
          </a:xfrm>
          <a:prstGeom prst="rect">
            <a:avLst/>
          </a:prstGeom>
          <a:effectLst>
            <a:outerShdw blurRad="63500" algn="ctr" rotWithShape="0">
              <a:prstClr val="black">
                <a:alpha val="30000"/>
              </a:prstClr>
            </a:outerShdw>
          </a:effectLst>
        </p:spPr>
      </p:pic>
      <p:pic>
        <p:nvPicPr>
          <p:cNvPr id="5" name="图片 4"/>
          <p:cNvPicPr>
            <a:picLocks noChangeAspect="1"/>
          </p:cNvPicPr>
          <p:nvPr/>
        </p:nvPicPr>
        <p:blipFill>
          <a:blip r:embed="rId2"/>
          <a:srcRect l="50892" t="89762" r="35902" b="1875"/>
          <a:stretch>
            <a:fillRect/>
          </a:stretch>
        </p:blipFill>
        <p:spPr>
          <a:xfrm>
            <a:off x="6182995" y="5796280"/>
            <a:ext cx="1282700" cy="421640"/>
          </a:xfrm>
          <a:prstGeom prst="rect">
            <a:avLst/>
          </a:prstGeom>
        </p:spPr>
      </p:pic>
      <p:pic>
        <p:nvPicPr>
          <p:cNvPr id="6" name="图片 5"/>
          <p:cNvPicPr>
            <a:picLocks noChangeAspect="1"/>
          </p:cNvPicPr>
          <p:nvPr/>
        </p:nvPicPr>
        <p:blipFill>
          <a:blip r:embed="rId2"/>
          <a:srcRect l="27878" t="89762" r="49422" b="1950"/>
          <a:stretch>
            <a:fillRect/>
          </a:stretch>
        </p:blipFill>
        <p:spPr>
          <a:xfrm>
            <a:off x="3947795" y="5796280"/>
            <a:ext cx="2204720" cy="417830"/>
          </a:xfrm>
          <a:prstGeom prst="rect">
            <a:avLst/>
          </a:prstGeom>
        </p:spPr>
      </p:pic>
      <p:sp>
        <p:nvSpPr>
          <p:cNvPr id="7" name="线形标注 2(带边框和强调线) 6"/>
          <p:cNvSpPr/>
          <p:nvPr/>
        </p:nvSpPr>
        <p:spPr>
          <a:xfrm>
            <a:off x="941070" y="4766310"/>
            <a:ext cx="2871470" cy="1096645"/>
          </a:xfrm>
          <a:prstGeom prst="accentBorderCallout2">
            <a:avLst>
              <a:gd name="adj1" fmla="val 49921"/>
              <a:gd name="adj2" fmla="val 103195"/>
              <a:gd name="adj3" fmla="val 49809"/>
              <a:gd name="adj4" fmla="val 111801"/>
              <a:gd name="adj5" fmla="val 100868"/>
              <a:gd name="adj6" fmla="val 120720"/>
            </a:avLst>
          </a:prstGeom>
          <a:solidFill>
            <a:srgbClr val="FFFFFF"/>
          </a:solidFill>
          <a:ln w="31750">
            <a:solidFill>
              <a:srgbClr val="FABE00"/>
            </a:solidFill>
            <a:miter lim="800000"/>
          </a:ln>
          <a:effectLst>
            <a:outerShdw blurRad="12700" dist="127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79705" rIns="179705" numCol="1" spcCol="0" rtlCol="0" fromWordArt="0" anchor="ctr" anchorCtr="0" forceAA="0" compatLnSpc="1">
            <a:noAutofit/>
          </a:bodyPr>
          <a:p>
            <a:pPr lvl="0" algn="l">
              <a:lnSpc>
                <a:spcPct val="150000"/>
              </a:lnSpc>
              <a:buClrTx/>
              <a:buSzTx/>
              <a:buFontTx/>
            </a:pPr>
            <a:r>
              <a:rPr lang="zh-CN" altLang="en-US" sz="1400" dirty="0" smtClean="0">
                <a:solidFill>
                  <a:schemeClr val="tx1">
                    <a:lumMod val="75000"/>
                    <a:lumOff val="25000"/>
                  </a:schemeClr>
                </a:solidFill>
                <a:latin typeface="微软雅黑" panose="020B0503020204020204" charset="-122"/>
                <a:ea typeface="微软雅黑" panose="020B0503020204020204" charset="-122"/>
                <a:sym typeface="+mn-ea"/>
              </a:rPr>
              <a:t>确认信息填写无误后，点击“</a:t>
            </a:r>
            <a:r>
              <a:rPr lang="zh-CN" altLang="en-US" sz="1400" b="1" dirty="0" smtClean="0">
                <a:solidFill>
                  <a:schemeClr val="tx1">
                    <a:lumMod val="75000"/>
                    <a:lumOff val="25000"/>
                  </a:schemeClr>
                </a:solidFill>
                <a:latin typeface="微软雅黑" panose="020B0503020204020204" charset="-122"/>
                <a:ea typeface="微软雅黑" panose="020B0503020204020204" charset="-122"/>
                <a:sym typeface="+mn-ea"/>
              </a:rPr>
              <a:t>保存</a:t>
            </a:r>
            <a:r>
              <a:rPr lang="zh-CN" altLang="en-US" sz="1400" dirty="0" smtClean="0">
                <a:solidFill>
                  <a:schemeClr val="tx1">
                    <a:lumMod val="75000"/>
                    <a:lumOff val="25000"/>
                  </a:schemeClr>
                </a:solidFill>
                <a:latin typeface="微软雅黑" panose="020B0503020204020204" charset="-122"/>
                <a:ea typeface="微软雅黑" panose="020B0503020204020204" charset="-122"/>
                <a:sym typeface="+mn-ea"/>
              </a:rPr>
              <a:t>”或“</a:t>
            </a:r>
            <a:r>
              <a:rPr lang="zh-CN" altLang="en-US" sz="1400" b="1" dirty="0" smtClean="0">
                <a:solidFill>
                  <a:schemeClr val="tx1">
                    <a:lumMod val="75000"/>
                    <a:lumOff val="25000"/>
                  </a:schemeClr>
                </a:solidFill>
                <a:latin typeface="微软雅黑" panose="020B0503020204020204" charset="-122"/>
                <a:ea typeface="微软雅黑" panose="020B0503020204020204" charset="-122"/>
                <a:sym typeface="+mn-ea"/>
              </a:rPr>
              <a:t>保存并添加下一条</a:t>
            </a:r>
            <a:r>
              <a:rPr lang="zh-CN" altLang="en-US" sz="1400" dirty="0" smtClean="0">
                <a:solidFill>
                  <a:schemeClr val="tx1">
                    <a:lumMod val="75000"/>
                    <a:lumOff val="25000"/>
                  </a:schemeClr>
                </a:solidFill>
                <a:latin typeface="微软雅黑" panose="020B0503020204020204" charset="-122"/>
                <a:ea typeface="微软雅黑" panose="020B0503020204020204" charset="-122"/>
                <a:sym typeface="+mn-ea"/>
              </a:rPr>
              <a:t>”</a:t>
            </a:r>
            <a:endParaRPr lang="zh-CN" altLang="en-US" sz="1400" dirty="0" smtClean="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8" name="线形标注 2(带边框和强调线) 7"/>
          <p:cNvSpPr/>
          <p:nvPr/>
        </p:nvSpPr>
        <p:spPr>
          <a:xfrm>
            <a:off x="7924800" y="4594225"/>
            <a:ext cx="3211830" cy="1346200"/>
          </a:xfrm>
          <a:prstGeom prst="accentBorderCallout2">
            <a:avLst>
              <a:gd name="adj1" fmla="val 50879"/>
              <a:gd name="adj2" fmla="val -3073"/>
              <a:gd name="adj3" fmla="val 50794"/>
              <a:gd name="adj4" fmla="val -9992"/>
              <a:gd name="adj5" fmla="val 95188"/>
              <a:gd name="adj6" fmla="val -24614"/>
            </a:avLst>
          </a:prstGeom>
          <a:solidFill>
            <a:srgbClr val="FFFFFF"/>
          </a:solidFill>
          <a:ln w="31750">
            <a:solidFill>
              <a:srgbClr val="FABE00"/>
            </a:solidFill>
            <a:miter lim="800000"/>
          </a:ln>
          <a:effectLst>
            <a:outerShdw blurRad="12700" dist="127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79705" rIns="179705" numCol="1" spcCol="0" rtlCol="0" fromWordArt="0" anchor="ctr" anchorCtr="0" forceAA="0" compatLnSpc="1">
            <a:noAutofit/>
          </a:bodyPr>
          <a:p>
            <a:pPr lvl="0" algn="l">
              <a:lnSpc>
                <a:spcPct val="150000"/>
              </a:lnSpc>
              <a:buClrTx/>
              <a:buSzTx/>
              <a:buFontTx/>
            </a:pPr>
            <a:r>
              <a:rPr lang="zh-CN" altLang="en-US" sz="1400" dirty="0" smtClean="0">
                <a:solidFill>
                  <a:schemeClr val="tx1">
                    <a:lumMod val="75000"/>
                    <a:lumOff val="25000"/>
                  </a:schemeClr>
                </a:solidFill>
                <a:latin typeface="微软雅黑" panose="020B0503020204020204" charset="-122"/>
                <a:ea typeface="微软雅黑" panose="020B0503020204020204" charset="-122"/>
                <a:sym typeface="+mn-ea"/>
              </a:rPr>
              <a:t>如果有比较多的文字描述（如文章的摘抄等），“备注”中存放不下，建议点击“</a:t>
            </a:r>
            <a:r>
              <a:rPr lang="zh-CN" altLang="en-US" sz="1400" b="1" dirty="0" smtClean="0">
                <a:solidFill>
                  <a:schemeClr val="tx1">
                    <a:lumMod val="75000"/>
                    <a:lumOff val="25000"/>
                  </a:schemeClr>
                </a:solidFill>
                <a:latin typeface="微软雅黑" panose="020B0503020204020204" charset="-122"/>
                <a:ea typeface="微软雅黑" panose="020B0503020204020204" charset="-122"/>
                <a:sym typeface="+mn-ea"/>
              </a:rPr>
              <a:t>保存并添加全文</a:t>
            </a:r>
            <a:r>
              <a:rPr lang="zh-CN" altLang="en-US" sz="1400" dirty="0" smtClean="0">
                <a:solidFill>
                  <a:schemeClr val="tx1">
                    <a:lumMod val="75000"/>
                    <a:lumOff val="25000"/>
                  </a:schemeClr>
                </a:solidFill>
                <a:latin typeface="微软雅黑" panose="020B0503020204020204" charset="-122"/>
                <a:ea typeface="微软雅黑" panose="020B0503020204020204" charset="-122"/>
                <a:sym typeface="+mn-ea"/>
              </a:rPr>
              <a:t>”</a:t>
            </a:r>
            <a:endParaRPr lang="zh-CN" altLang="en-US" sz="1400" dirty="0" smtClean="0">
              <a:solidFill>
                <a:schemeClr val="tx1">
                  <a:lumMod val="75000"/>
                  <a:lumOff val="25000"/>
                </a:schemeClr>
              </a:solidFill>
              <a:latin typeface="微软雅黑" panose="020B0503020204020204" charset="-122"/>
              <a:ea typeface="微软雅黑" panose="020B0503020204020204" charset="-122"/>
              <a:sym typeface="+mn-ea"/>
            </a:endParaRPr>
          </a:p>
        </p:txBody>
      </p:sp>
      <p:sp useBgFill="1">
        <p:nvSpPr>
          <p:cNvPr id="9" name="文本框 8"/>
          <p:cNvSpPr txBox="1"/>
          <p:nvPr>
            <p:custDataLst>
              <p:tags r:id="rId3"/>
            </p:custDataLst>
          </p:nvPr>
        </p:nvSpPr>
        <p:spPr>
          <a:xfrm>
            <a:off x="10178415" y="404495"/>
            <a:ext cx="2014220" cy="370205"/>
          </a:xfrm>
          <a:prstGeom prst="rect">
            <a:avLst/>
          </a:prstGeom>
        </p:spPr>
        <p:txBody>
          <a:bodyPr wrap="square" rtlCol="0">
            <a:noAutofit/>
          </a:bodyPr>
          <a:p>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sym typeface="+mn-ea"/>
              </a:rPr>
              <a:t>添加卷内文件</a:t>
            </a:r>
            <a:endParaRPr lang="zh-CN" altLang="en-US">
              <a:sym typeface="+mn-ea"/>
            </a:endParaRPr>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pic>
        <p:nvPicPr>
          <p:cNvPr id="4" name="图片 3" descr="D:\Work\轩恩\PPT\Design\20200622_韵达培训\图片4.jpg图片4"/>
          <p:cNvPicPr>
            <a:picLocks noChangeAspect="1"/>
          </p:cNvPicPr>
          <p:nvPr/>
        </p:nvPicPr>
        <p:blipFill>
          <a:blip r:embed="rId1"/>
          <a:srcRect/>
          <a:stretch>
            <a:fillRect/>
          </a:stretch>
        </p:blipFill>
        <p:spPr>
          <a:xfrm>
            <a:off x="910273" y="1271045"/>
            <a:ext cx="10371455" cy="5040000"/>
          </a:xfrm>
          <a:prstGeom prst="rect">
            <a:avLst/>
          </a:prstGeom>
          <a:effectLst>
            <a:outerShdw blurRad="63500" algn="ctr" rotWithShape="0">
              <a:prstClr val="black">
                <a:alpha val="30000"/>
              </a:prstClr>
            </a:outerShdw>
          </a:effectLst>
        </p:spPr>
      </p:pic>
      <p:sp>
        <p:nvSpPr>
          <p:cNvPr id="11" name="矩形 10"/>
          <p:cNvSpPr/>
          <p:nvPr/>
        </p:nvSpPr>
        <p:spPr>
          <a:xfrm>
            <a:off x="2058670" y="5124450"/>
            <a:ext cx="9045575" cy="756000"/>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下箭头 11"/>
          <p:cNvSpPr/>
          <p:nvPr/>
        </p:nvSpPr>
        <p:spPr>
          <a:xfrm rot="10800000">
            <a:off x="6413183" y="4636770"/>
            <a:ext cx="336550" cy="487680"/>
          </a:xfrm>
          <a:prstGeom prst="downArrow">
            <a:avLst>
              <a:gd name="adj1" fmla="val 50000"/>
              <a:gd name="adj2" fmla="val 87169"/>
            </a:avLst>
          </a:prstGeom>
          <a:solidFill>
            <a:srgbClr val="FA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TextBox 12"/>
          <p:cNvSpPr txBox="1"/>
          <p:nvPr/>
        </p:nvSpPr>
        <p:spPr>
          <a:xfrm>
            <a:off x="3521075" y="4032000"/>
            <a:ext cx="6120000" cy="576000"/>
          </a:xfrm>
          <a:prstGeom prst="rect">
            <a:avLst/>
          </a:prstGeom>
          <a:solidFill>
            <a:schemeClr val="bg1"/>
          </a:solidFill>
          <a:effectLst>
            <a:outerShdw blurRad="50800" algn="ctr" rotWithShape="0">
              <a:prstClr val="black">
                <a:alpha val="40000"/>
              </a:prstClr>
            </a:outerShdw>
          </a:effectLst>
        </p:spPr>
        <p:txBody>
          <a:bodyPr wrap="square" rtlCol="0" anchor="ctr" anchorCtr="1">
            <a:spAutoFit/>
          </a:bodyPr>
          <a:p>
            <a:pPr algn="ctr"/>
            <a:r>
              <a:rPr lang="zh-CN" altLang="en-US" sz="1600" b="1" dirty="0" smtClean="0">
                <a:solidFill>
                  <a:schemeClr val="tx1">
                    <a:lumMod val="85000"/>
                    <a:lumOff val="15000"/>
                  </a:schemeClr>
                </a:solidFill>
                <a:latin typeface="微软雅黑" panose="020B0503020204020204" charset="-122"/>
                <a:ea typeface="微软雅黑" panose="020B0503020204020204" charset="-122"/>
              </a:rPr>
              <a:t>关闭弹出框后，系统以列表形式显示出刚刚著录完毕的档案信息</a:t>
            </a:r>
            <a:endParaRPr lang="zh-CN" altLang="en-US" sz="1600" b="1" dirty="0" smtClean="0">
              <a:solidFill>
                <a:schemeClr val="tx1">
                  <a:lumMod val="85000"/>
                  <a:lumOff val="15000"/>
                </a:schemeClr>
              </a:solidFill>
              <a:latin typeface="微软雅黑" panose="020B0503020204020204" charset="-122"/>
              <a:ea typeface="微软雅黑" panose="020B0503020204020204" charset="-122"/>
            </a:endParaRPr>
          </a:p>
        </p:txBody>
      </p:sp>
      <p:sp useBgFill="1">
        <p:nvSpPr>
          <p:cNvPr id="5" name="文本框 4"/>
          <p:cNvSpPr txBox="1"/>
          <p:nvPr>
            <p:custDataLst>
              <p:tags r:id="rId2"/>
            </p:custDataLst>
          </p:nvPr>
        </p:nvSpPr>
        <p:spPr>
          <a:xfrm>
            <a:off x="10178415" y="404495"/>
            <a:ext cx="2014220" cy="370205"/>
          </a:xfrm>
          <a:prstGeom prst="rect">
            <a:avLst/>
          </a:prstGeom>
        </p:spPr>
        <p:txBody>
          <a:bodyPr wrap="square" rtlCol="0">
            <a:noAutofit/>
          </a:bodyPr>
          <a:p>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sym typeface="+mn-ea"/>
              </a:rPr>
              <a:t>上传原文（附件）</a:t>
            </a:r>
            <a:endParaRPr lang="zh-CN" altLang="en-US">
              <a:sym typeface="+mn-ea"/>
            </a:endParaRPr>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pic>
        <p:nvPicPr>
          <p:cNvPr id="4" name="图片 3" descr="D:\Work\轩恩\PPT\Design\20200622_韵达培训\图片7.jpg图片7"/>
          <p:cNvPicPr>
            <a:picLocks noChangeAspect="1"/>
          </p:cNvPicPr>
          <p:nvPr/>
        </p:nvPicPr>
        <p:blipFill>
          <a:blip r:embed="rId1"/>
          <a:srcRect/>
          <a:stretch>
            <a:fillRect/>
          </a:stretch>
        </p:blipFill>
        <p:spPr>
          <a:xfrm>
            <a:off x="1552258" y="1764348"/>
            <a:ext cx="9088120" cy="4680585"/>
          </a:xfrm>
          <a:prstGeom prst="rect">
            <a:avLst/>
          </a:prstGeom>
          <a:effectLst>
            <a:outerShdw blurRad="63500" algn="ctr" rotWithShape="0">
              <a:prstClr val="black">
                <a:alpha val="30000"/>
              </a:prstClr>
            </a:outerShdw>
          </a:effectLst>
        </p:spPr>
      </p:pic>
      <p:sp>
        <p:nvSpPr>
          <p:cNvPr id="5" name="线形标注 2(带边框和强调线) 4"/>
          <p:cNvSpPr/>
          <p:nvPr/>
        </p:nvSpPr>
        <p:spPr>
          <a:xfrm>
            <a:off x="7669530" y="4937760"/>
            <a:ext cx="3119755" cy="1202690"/>
          </a:xfrm>
          <a:prstGeom prst="accentBorderCallout2">
            <a:avLst>
              <a:gd name="adj1" fmla="val 50879"/>
              <a:gd name="adj2" fmla="val -3073"/>
              <a:gd name="adj3" fmla="val 50794"/>
              <a:gd name="adj4" fmla="val -9992"/>
              <a:gd name="adj5" fmla="val 14677"/>
              <a:gd name="adj6" fmla="val -22043"/>
            </a:avLst>
          </a:prstGeom>
          <a:solidFill>
            <a:srgbClr val="FFFFFF"/>
          </a:solidFill>
          <a:ln w="31750">
            <a:solidFill>
              <a:srgbClr val="FABE00"/>
            </a:solidFill>
            <a:miter lim="800000"/>
          </a:ln>
          <a:effectLst>
            <a:outerShdw blurRad="12700" dist="127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fontAlgn="auto">
              <a:lnSpc>
                <a:spcPct val="120000"/>
              </a:lnSpc>
              <a:spcBef>
                <a:spcPts val="1200"/>
              </a:spcBef>
              <a:spcAft>
                <a:spcPts val="1200"/>
              </a:spcAft>
            </a:pPr>
            <a:r>
              <a:rPr lang="zh-CN" altLang="en-US" sz="1400" dirty="0" smtClean="0">
                <a:solidFill>
                  <a:schemeClr val="tx1">
                    <a:lumMod val="75000"/>
                    <a:lumOff val="25000"/>
                  </a:schemeClr>
                </a:solidFill>
                <a:latin typeface="微软雅黑" panose="020B0503020204020204" charset="-122"/>
                <a:ea typeface="微软雅黑" panose="020B0503020204020204" charset="-122"/>
              </a:rPr>
              <a:t>点击“点击选择文件”后选择文件，开始上传；</a:t>
            </a:r>
            <a:endParaRPr lang="en-US" altLang="zh-CN" sz="1400" dirty="0" smtClean="0">
              <a:solidFill>
                <a:schemeClr val="tx1">
                  <a:lumMod val="75000"/>
                  <a:lumOff val="25000"/>
                </a:schemeClr>
              </a:solidFill>
              <a:latin typeface="微软雅黑" panose="020B0503020204020204" charset="-122"/>
              <a:ea typeface="微软雅黑" panose="020B0503020204020204" charset="-122"/>
            </a:endParaRPr>
          </a:p>
          <a:p>
            <a:pPr>
              <a:lnSpc>
                <a:spcPct val="100000"/>
              </a:lnSpc>
            </a:pPr>
            <a:r>
              <a:rPr lang="zh-CN" altLang="en-US" sz="1400" dirty="0" smtClean="0">
                <a:solidFill>
                  <a:schemeClr val="tx1">
                    <a:lumMod val="75000"/>
                    <a:lumOff val="25000"/>
                  </a:schemeClr>
                </a:solidFill>
                <a:latin typeface="微软雅黑" panose="020B0503020204020204" charset="-122"/>
                <a:ea typeface="微软雅黑" panose="020B0503020204020204" charset="-122"/>
              </a:rPr>
              <a:t>上传成功后的文件会显示在左侧框中</a:t>
            </a:r>
            <a:endParaRPr lang="zh-CN" altLang="en-US" sz="1400" dirty="0" smtClean="0">
              <a:solidFill>
                <a:schemeClr val="tx1">
                  <a:lumMod val="75000"/>
                  <a:lumOff val="25000"/>
                </a:schemeClr>
              </a:solidFill>
              <a:latin typeface="微软雅黑" panose="020B0503020204020204" charset="-122"/>
              <a:ea typeface="微软雅黑" panose="020B0503020204020204" charset="-122"/>
            </a:endParaRPr>
          </a:p>
        </p:txBody>
      </p:sp>
      <p:sp>
        <p:nvSpPr>
          <p:cNvPr id="13" name="矩形 12"/>
          <p:cNvSpPr/>
          <p:nvPr/>
        </p:nvSpPr>
        <p:spPr>
          <a:xfrm>
            <a:off x="3462020" y="3556635"/>
            <a:ext cx="144145" cy="194310"/>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7" name="直接箭头连接符 16"/>
          <p:cNvCxnSpPr/>
          <p:nvPr/>
        </p:nvCxnSpPr>
        <p:spPr>
          <a:xfrm flipV="1">
            <a:off x="3606165" y="3649980"/>
            <a:ext cx="489585" cy="0"/>
          </a:xfrm>
          <a:prstGeom prst="straightConnector1">
            <a:avLst/>
          </a:prstGeom>
          <a:ln w="38100">
            <a:solidFill>
              <a:srgbClr val="FABE00"/>
            </a:solidFill>
            <a:beve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105275" y="3360420"/>
            <a:ext cx="2369820" cy="644525"/>
          </a:xfrm>
          <a:prstGeom prst="rect">
            <a:avLst/>
          </a:prstGeom>
          <a:noFill/>
        </p:spPr>
        <p:txBody>
          <a:bodyPr wrap="none" rtlCol="0">
            <a:spAutoFit/>
          </a:bodyPr>
          <a:p>
            <a:pPr>
              <a:lnSpc>
                <a:spcPts val="1700"/>
              </a:lnSpc>
            </a:pPr>
            <a:r>
              <a:rPr lang="zh-CN" altLang="en-US" sz="1200" dirty="0" smtClean="0">
                <a:solidFill>
                  <a:schemeClr val="tx1">
                    <a:lumMod val="75000"/>
                    <a:lumOff val="25000"/>
                  </a:schemeClr>
                </a:solidFill>
                <a:latin typeface="微软雅黑" panose="020B0503020204020204" charset="-122"/>
                <a:ea typeface="微软雅黑" panose="020B0503020204020204" charset="-122"/>
              </a:rPr>
              <a:t>点击“原文上传”按钮，</a:t>
            </a:r>
            <a:endParaRPr lang="en-US" altLang="zh-CN" sz="1200" dirty="0" smtClean="0">
              <a:solidFill>
                <a:schemeClr val="tx1">
                  <a:lumMod val="75000"/>
                  <a:lumOff val="25000"/>
                </a:schemeClr>
              </a:solidFill>
              <a:latin typeface="微软雅黑" panose="020B0503020204020204" charset="-122"/>
              <a:ea typeface="微软雅黑" panose="020B0503020204020204" charset="-122"/>
            </a:endParaRPr>
          </a:p>
          <a:p>
            <a:pPr>
              <a:lnSpc>
                <a:spcPts val="1700"/>
              </a:lnSpc>
            </a:pPr>
            <a:r>
              <a:rPr lang="zh-CN" altLang="en-US" sz="1200" dirty="0" smtClean="0">
                <a:solidFill>
                  <a:schemeClr val="tx1">
                    <a:lumMod val="75000"/>
                    <a:lumOff val="25000"/>
                  </a:schemeClr>
                </a:solidFill>
                <a:latin typeface="微软雅黑" panose="020B0503020204020204" charset="-122"/>
                <a:ea typeface="微软雅黑" panose="020B0503020204020204" charset="-122"/>
              </a:rPr>
              <a:t>弹出此对话框</a:t>
            </a:r>
            <a:endParaRPr lang="zh-CN" altLang="en-US" sz="1200" dirty="0" smtClean="0">
              <a:solidFill>
                <a:schemeClr val="tx1">
                  <a:lumMod val="75000"/>
                  <a:lumOff val="25000"/>
                </a:schemeClr>
              </a:solidFill>
              <a:latin typeface="微软雅黑" panose="020B0503020204020204" charset="-122"/>
              <a:ea typeface="微软雅黑" panose="020B0503020204020204" charset="-122"/>
            </a:endParaRPr>
          </a:p>
        </p:txBody>
      </p:sp>
      <p:cxnSp>
        <p:nvCxnSpPr>
          <p:cNvPr id="30" name="肘形连接符 29"/>
          <p:cNvCxnSpPr>
            <a:stCxn id="51" idx="1"/>
          </p:cNvCxnSpPr>
          <p:nvPr/>
        </p:nvCxnSpPr>
        <p:spPr>
          <a:xfrm rot="10800000" flipV="1">
            <a:off x="7418705" y="3284220"/>
            <a:ext cx="250825" cy="460375"/>
          </a:xfrm>
          <a:prstGeom prst="bentConnector3">
            <a:avLst>
              <a:gd name="adj1" fmla="val 259999"/>
            </a:avLst>
          </a:prstGeom>
          <a:ln w="34925">
            <a:solidFill>
              <a:srgbClr val="FABE00"/>
            </a:solidFill>
            <a:miter lim="800000"/>
            <a:tailEnd type="stealth" w="lg" len="lg"/>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7669530" y="3124835"/>
            <a:ext cx="880110" cy="318135"/>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4" name="椭圆 53"/>
          <p:cNvSpPr/>
          <p:nvPr/>
        </p:nvSpPr>
        <p:spPr>
          <a:xfrm>
            <a:off x="2981325" y="3441065"/>
            <a:ext cx="360680" cy="360680"/>
          </a:xfrm>
          <a:prstGeom prst="ellipse">
            <a:avLst/>
          </a:prstGeom>
          <a:solidFill>
            <a:srgbClr val="FFC000"/>
          </a:solidFill>
          <a:ln w="31750">
            <a:solidFill>
              <a:srgbClr val="F4A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dirty="0" smtClean="0"/>
              <a:t>1</a:t>
            </a:r>
            <a:endParaRPr lang="zh-CN" altLang="en-US" dirty="0"/>
          </a:p>
        </p:txBody>
      </p:sp>
      <p:sp>
        <p:nvSpPr>
          <p:cNvPr id="55" name="椭圆 54"/>
          <p:cNvSpPr/>
          <p:nvPr/>
        </p:nvSpPr>
        <p:spPr>
          <a:xfrm>
            <a:off x="8597265" y="3105785"/>
            <a:ext cx="360680" cy="360680"/>
          </a:xfrm>
          <a:prstGeom prst="ellipse">
            <a:avLst/>
          </a:prstGeom>
          <a:solidFill>
            <a:srgbClr val="FFC000"/>
          </a:solidFill>
          <a:ln w="31750">
            <a:solidFill>
              <a:srgbClr val="F4A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dirty="0" smtClean="0"/>
              <a:t>2</a:t>
            </a:r>
            <a:endParaRPr lang="zh-CN" altLang="en-US" dirty="0"/>
          </a:p>
        </p:txBody>
      </p:sp>
      <p:sp>
        <p:nvSpPr>
          <p:cNvPr id="56" name="椭圆 55"/>
          <p:cNvSpPr/>
          <p:nvPr/>
        </p:nvSpPr>
        <p:spPr>
          <a:xfrm>
            <a:off x="7364095" y="3853180"/>
            <a:ext cx="360680" cy="360680"/>
          </a:xfrm>
          <a:prstGeom prst="ellipse">
            <a:avLst/>
          </a:prstGeom>
          <a:solidFill>
            <a:srgbClr val="FFC000"/>
          </a:solidFill>
          <a:ln w="31750">
            <a:solidFill>
              <a:srgbClr val="F4A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dirty="0" smtClean="0"/>
              <a:t>3</a:t>
            </a:r>
            <a:endParaRPr lang="zh-CN" altLang="en-US" dirty="0"/>
          </a:p>
        </p:txBody>
      </p:sp>
      <p:sp>
        <p:nvSpPr>
          <p:cNvPr id="9" name="文本框 8"/>
          <p:cNvSpPr txBox="1"/>
          <p:nvPr/>
        </p:nvSpPr>
        <p:spPr>
          <a:xfrm>
            <a:off x="696318" y="1008000"/>
            <a:ext cx="10800000" cy="506730"/>
          </a:xfrm>
          <a:prstGeom prst="rect">
            <a:avLst/>
          </a:prstGeom>
          <a:noFill/>
        </p:spPr>
        <p:txBody>
          <a:bodyPr wrap="square" rtlCol="0" anchor="t" anchorCtr="0">
            <a:spAutoFit/>
          </a:bodyPr>
          <a:p>
            <a:pPr indent="0" algn="ctr" fontAlgn="auto">
              <a:lnSpc>
                <a:spcPct val="150000"/>
              </a:lnSpc>
            </a:pPr>
            <a:r>
              <a:rPr lang="zh-CN" altLang="en-US" dirty="0" smtClean="0">
                <a:solidFill>
                  <a:schemeClr val="tx1">
                    <a:lumMod val="85000"/>
                    <a:lumOff val="15000"/>
                  </a:schemeClr>
                </a:solidFill>
                <a:latin typeface="微软雅黑" panose="020B0503020204020204" charset="-122"/>
                <a:ea typeface="微软雅黑" panose="020B0503020204020204" charset="-122"/>
              </a:rPr>
              <a:t>用户将与文件相关的电子文档（照片类为图片）上传至对应目录下，方法如下：</a:t>
            </a:r>
            <a:endParaRPr lang="zh-CN" altLang="en-US" dirty="0" smtClean="0">
              <a:solidFill>
                <a:schemeClr val="tx1">
                  <a:lumMod val="85000"/>
                  <a:lumOff val="15000"/>
                </a:schemeClr>
              </a:solidFill>
              <a:latin typeface="微软雅黑" panose="020B0503020204020204" charset="-122"/>
              <a:ea typeface="微软雅黑" panose="020B0503020204020204" charset="-122"/>
            </a:endParaRPr>
          </a:p>
        </p:txBody>
      </p:sp>
      <p:sp useBgFill="1">
        <p:nvSpPr>
          <p:cNvPr id="6" name="文本框 5"/>
          <p:cNvSpPr txBox="1"/>
          <p:nvPr>
            <p:custDataLst>
              <p:tags r:id="rId2"/>
            </p:custDataLst>
          </p:nvPr>
        </p:nvSpPr>
        <p:spPr>
          <a:xfrm>
            <a:off x="10178415" y="404495"/>
            <a:ext cx="2014220" cy="370205"/>
          </a:xfrm>
          <a:prstGeom prst="rect">
            <a:avLst/>
          </a:prstGeom>
        </p:spPr>
        <p:txBody>
          <a:bodyPr wrap="square" rtlCol="0">
            <a:noAutofit/>
          </a:bodyPr>
          <a:p>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t>上传原文（附件）</a:t>
            </a:r>
            <a:endParaRPr lang="zh-CN" altLang="en-US"/>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pic>
        <p:nvPicPr>
          <p:cNvPr id="4" name="图片 3" descr="D:\Work\轩恩\PPT\Design\20200622_韵达培训\图片7.jpg图片7"/>
          <p:cNvPicPr>
            <a:picLocks noChangeAspect="1"/>
          </p:cNvPicPr>
          <p:nvPr/>
        </p:nvPicPr>
        <p:blipFill>
          <a:blip r:embed="rId1"/>
          <a:srcRect/>
          <a:stretch>
            <a:fillRect/>
          </a:stretch>
        </p:blipFill>
        <p:spPr>
          <a:xfrm>
            <a:off x="1202055" y="1343343"/>
            <a:ext cx="9787255" cy="5040630"/>
          </a:xfrm>
          <a:prstGeom prst="rect">
            <a:avLst/>
          </a:prstGeom>
          <a:effectLst>
            <a:outerShdw blurRad="63500" algn="ctr" rotWithShape="0">
              <a:prstClr val="black">
                <a:alpha val="30000"/>
              </a:prstClr>
            </a:outerShdw>
          </a:effectLst>
        </p:spPr>
      </p:pic>
      <p:sp>
        <p:nvSpPr>
          <p:cNvPr id="5" name="矩形 4"/>
          <p:cNvSpPr/>
          <p:nvPr/>
        </p:nvSpPr>
        <p:spPr>
          <a:xfrm>
            <a:off x="3255010" y="3249930"/>
            <a:ext cx="146050" cy="230505"/>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flipH="1" flipV="1">
            <a:off x="3858260" y="2565400"/>
            <a:ext cx="3313430" cy="298450"/>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下箭头 21"/>
          <p:cNvSpPr/>
          <p:nvPr/>
        </p:nvSpPr>
        <p:spPr>
          <a:xfrm flipV="1">
            <a:off x="5417820" y="2863850"/>
            <a:ext cx="194310" cy="831850"/>
          </a:xfrm>
          <a:prstGeom prst="downArrow">
            <a:avLst>
              <a:gd name="adj1" fmla="val 50000"/>
              <a:gd name="adj2" fmla="val 103333"/>
            </a:avLst>
          </a:prstGeom>
          <a:solidFill>
            <a:srgbClr val="ABC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下箭头 23"/>
          <p:cNvSpPr/>
          <p:nvPr/>
        </p:nvSpPr>
        <p:spPr>
          <a:xfrm rot="16200000" flipV="1">
            <a:off x="3719830" y="2948305"/>
            <a:ext cx="194310" cy="831850"/>
          </a:xfrm>
          <a:prstGeom prst="downArrow">
            <a:avLst>
              <a:gd name="adj1" fmla="val 50000"/>
              <a:gd name="adj2" fmla="val 103333"/>
            </a:avLst>
          </a:prstGeom>
          <a:solidFill>
            <a:srgbClr val="ABC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线形标注 2(带边框和强调线) 5"/>
          <p:cNvSpPr/>
          <p:nvPr/>
        </p:nvSpPr>
        <p:spPr>
          <a:xfrm>
            <a:off x="4088765" y="3223895"/>
            <a:ext cx="5325110" cy="1539240"/>
          </a:xfrm>
          <a:prstGeom prst="accentBorderCallout2">
            <a:avLst>
              <a:gd name="adj1" fmla="val 51598"/>
              <a:gd name="adj2" fmla="val -73"/>
              <a:gd name="adj3" fmla="val 51321"/>
              <a:gd name="adj4" fmla="val -116"/>
              <a:gd name="adj5" fmla="val 51280"/>
              <a:gd name="adj6" fmla="val -280"/>
            </a:avLst>
          </a:prstGeom>
          <a:solidFill>
            <a:srgbClr val="FFFFFF"/>
          </a:solidFill>
          <a:ln w="31750" cap="rnd">
            <a:solidFill>
              <a:srgbClr val="ABC842"/>
            </a:solidFill>
            <a:round/>
          </a:ln>
          <a:effectLst>
            <a:outerShdw blurRad="63500" dist="12700" dir="540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79705" rIns="179705" rtlCol="0" anchor="ctr"/>
          <a:p>
            <a:r>
              <a:rPr lang="zh-CN" altLang="en-US" sz="1400" dirty="0" smtClean="0">
                <a:solidFill>
                  <a:schemeClr val="tx1">
                    <a:lumMod val="75000"/>
                    <a:lumOff val="25000"/>
                  </a:schemeClr>
                </a:solidFill>
                <a:latin typeface="微软雅黑" panose="020B0503020204020204" charset="-122"/>
                <a:ea typeface="微软雅黑" panose="020B0503020204020204" charset="-122"/>
              </a:rPr>
              <a:t>上传原文成功后，此文件数据的状态栏会显示</a:t>
            </a:r>
            <a:r>
              <a:rPr lang="en-US" altLang="zh-CN" sz="1400" dirty="0" smtClean="0">
                <a:solidFill>
                  <a:schemeClr val="tx1">
                    <a:lumMod val="75000"/>
                    <a:lumOff val="25000"/>
                  </a:schemeClr>
                </a:solidFill>
                <a:latin typeface="微软雅黑" panose="020B0503020204020204" charset="-122"/>
                <a:ea typeface="微软雅黑" panose="020B0503020204020204" charset="-122"/>
              </a:rPr>
              <a:t>1</a:t>
            </a:r>
            <a:r>
              <a:rPr lang="zh-CN" altLang="en-US" sz="1400" dirty="0" smtClean="0">
                <a:solidFill>
                  <a:schemeClr val="tx1">
                    <a:lumMod val="75000"/>
                    <a:lumOff val="25000"/>
                  </a:schemeClr>
                </a:solidFill>
                <a:latin typeface="微软雅黑" panose="020B0503020204020204" charset="-122"/>
                <a:ea typeface="微软雅黑" panose="020B0503020204020204" charset="-122"/>
              </a:rPr>
              <a:t>个小书本的图标。</a:t>
            </a:r>
            <a:endParaRPr lang="en-US" altLang="zh-CN" sz="1400" dirty="0" smtClean="0">
              <a:solidFill>
                <a:schemeClr val="tx1">
                  <a:lumMod val="75000"/>
                  <a:lumOff val="25000"/>
                </a:schemeClr>
              </a:solidFill>
              <a:latin typeface="微软雅黑" panose="020B0503020204020204" charset="-122"/>
              <a:ea typeface="微软雅黑" panose="020B0503020204020204" charset="-122"/>
            </a:endParaRPr>
          </a:p>
          <a:p>
            <a:endParaRPr lang="en-US" altLang="zh-CN" sz="1400" dirty="0" smtClean="0">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1400" dirty="0" smtClean="0">
                <a:solidFill>
                  <a:schemeClr val="tx1">
                    <a:lumMod val="75000"/>
                    <a:lumOff val="25000"/>
                  </a:schemeClr>
                </a:solidFill>
                <a:latin typeface="微软雅黑" panose="020B0503020204020204" charset="-122"/>
                <a:ea typeface="微软雅黑" panose="020B0503020204020204" charset="-122"/>
              </a:rPr>
              <a:t>点击此图标，或者点击上传弹框中的原文名称，均可打开此文件进行在线浏览。</a:t>
            </a:r>
            <a:endParaRPr lang="zh-CN" altLang="en-US" sz="1400" dirty="0" smtClean="0">
              <a:solidFill>
                <a:schemeClr val="tx1">
                  <a:lumMod val="75000"/>
                  <a:lumOff val="25000"/>
                </a:schemeClr>
              </a:solidFill>
              <a:latin typeface="微软雅黑" panose="020B0503020204020204" charset="-122"/>
              <a:ea typeface="微软雅黑" panose="020B0503020204020204" charset="-122"/>
            </a:endParaRPr>
          </a:p>
        </p:txBody>
      </p:sp>
      <p:sp useBgFill="1">
        <p:nvSpPr>
          <p:cNvPr id="7" name="文本框 6"/>
          <p:cNvSpPr txBox="1"/>
          <p:nvPr>
            <p:custDataLst>
              <p:tags r:id="rId2"/>
            </p:custDataLst>
          </p:nvPr>
        </p:nvSpPr>
        <p:spPr>
          <a:xfrm>
            <a:off x="10178415" y="404495"/>
            <a:ext cx="2014220" cy="370205"/>
          </a:xfrm>
          <a:prstGeom prst="rect">
            <a:avLst/>
          </a:prstGeom>
        </p:spPr>
        <p:txBody>
          <a:bodyPr wrap="square" rtlCol="0">
            <a:noAutofit/>
          </a:bodyPr>
          <a:p>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t>上传原文（附件）</a:t>
            </a:r>
            <a:endParaRPr lang="zh-CN" altLang="en-US"/>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sp>
        <p:nvSpPr>
          <p:cNvPr id="9" name="文本框 8"/>
          <p:cNvSpPr txBox="1"/>
          <p:nvPr/>
        </p:nvSpPr>
        <p:spPr>
          <a:xfrm>
            <a:off x="696318" y="1008000"/>
            <a:ext cx="10800000" cy="506730"/>
          </a:xfrm>
          <a:prstGeom prst="rect">
            <a:avLst/>
          </a:prstGeom>
          <a:noFill/>
        </p:spPr>
        <p:txBody>
          <a:bodyPr wrap="square" rtlCol="0" anchor="t" anchorCtr="0">
            <a:spAutoFit/>
          </a:bodyPr>
          <a:p>
            <a:pPr indent="0" algn="l" fontAlgn="auto">
              <a:lnSpc>
                <a:spcPct val="150000"/>
              </a:lnSpc>
            </a:pPr>
            <a:r>
              <a:rPr lang="zh-CN" altLang="en-US" dirty="0" smtClean="0">
                <a:solidFill>
                  <a:schemeClr val="tx1">
                    <a:lumMod val="85000"/>
                    <a:lumOff val="15000"/>
                  </a:schemeClr>
                </a:solidFill>
                <a:latin typeface="微软雅黑" panose="020B0503020204020204" charset="-122"/>
                <a:ea typeface="微软雅黑" panose="020B0503020204020204" charset="-122"/>
              </a:rPr>
              <a:t>原文浏览效果</a:t>
            </a:r>
            <a:endParaRPr lang="zh-CN" altLang="en-US" dirty="0" smtClean="0">
              <a:solidFill>
                <a:schemeClr val="tx1">
                  <a:lumMod val="85000"/>
                  <a:lumOff val="15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1"/>
          <a:srcRect t="8516"/>
          <a:stretch>
            <a:fillRect/>
          </a:stretch>
        </p:blipFill>
        <p:spPr>
          <a:xfrm>
            <a:off x="1621588" y="1764245"/>
            <a:ext cx="8948824" cy="4680000"/>
          </a:xfrm>
          <a:prstGeom prst="rect">
            <a:avLst/>
          </a:prstGeom>
          <a:effectLst>
            <a:outerShdw blurRad="63500" algn="ctr" rotWithShape="0">
              <a:prstClr val="black">
                <a:alpha val="30000"/>
              </a:prstClr>
            </a:outerShdw>
          </a:effectLst>
        </p:spPr>
      </p:pic>
      <p:sp useBgFill="1">
        <p:nvSpPr>
          <p:cNvPr id="5" name="文本框 4"/>
          <p:cNvSpPr txBox="1"/>
          <p:nvPr>
            <p:custDataLst>
              <p:tags r:id="rId2"/>
            </p:custDataLst>
          </p:nvPr>
        </p:nvSpPr>
        <p:spPr>
          <a:xfrm>
            <a:off x="10178415" y="404495"/>
            <a:ext cx="2014220" cy="370205"/>
          </a:xfrm>
          <a:prstGeom prst="rect">
            <a:avLst/>
          </a:prstGeom>
        </p:spPr>
        <p:txBody>
          <a:bodyPr wrap="square" rtlCol="0">
            <a:noAutofit/>
          </a:bodyPr>
          <a:p>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p:txBody>
          <a:bodyPr>
            <a:normAutofit/>
          </a:bodyPr>
          <a:p>
            <a:r>
              <a:rPr lang="zh-CN" altLang="en-US" b="1" dirty="0">
                <a:solidFill>
                  <a:schemeClr val="bg1">
                    <a:lumMod val="95000"/>
                  </a:schemeClr>
                </a:solidFill>
                <a:sym typeface="+mn-ea"/>
              </a:rPr>
              <a:t>了解档案管理系统</a:t>
            </a:r>
            <a:endParaRPr lang="zh-CN" altLang="en-US"/>
          </a:p>
        </p:txBody>
      </p:sp>
      <p:sp>
        <p:nvSpPr>
          <p:cNvPr id="2" name="灯片编号占位符 1"/>
          <p:cNvSpPr>
            <a:spLocks noGrp="1"/>
          </p:cNvSpPr>
          <p:nvPr>
            <p:ph type="sldNum" sz="quarter" idx="4294967295"/>
          </p:nvPr>
        </p:nvSpPr>
        <p:spPr>
          <a:xfrm>
            <a:off x="8535000" y="5624830"/>
            <a:ext cx="2133600" cy="273685"/>
          </a:xfrm>
        </p:spPr>
        <p:txBody>
          <a:bodyPr/>
          <a:p>
            <a:fld id="{855B1242-01AC-4BF5-A2F4-D80D250D0113}" type="slidenum">
              <a:rPr lang="zh-CN" altLang="en-US" smtClean="0"/>
            </a:fld>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t>修改记录</a:t>
            </a:r>
            <a:endParaRPr lang="zh-CN" altLang="en-US"/>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sp>
        <p:nvSpPr>
          <p:cNvPr id="9" name="文本框 8"/>
          <p:cNvSpPr txBox="1"/>
          <p:nvPr/>
        </p:nvSpPr>
        <p:spPr>
          <a:xfrm>
            <a:off x="696318" y="1008000"/>
            <a:ext cx="10800000" cy="506730"/>
          </a:xfrm>
          <a:prstGeom prst="rect">
            <a:avLst/>
          </a:prstGeom>
          <a:noFill/>
        </p:spPr>
        <p:txBody>
          <a:bodyPr wrap="square" rtlCol="0" anchor="t" anchorCtr="0">
            <a:spAutoFit/>
          </a:bodyPr>
          <a:p>
            <a:pPr indent="0" algn="l" fontAlgn="auto">
              <a:lnSpc>
                <a:spcPct val="150000"/>
              </a:lnSpc>
            </a:pPr>
            <a:r>
              <a:rPr lang="zh-CN" altLang="en-US" dirty="0" smtClean="0">
                <a:solidFill>
                  <a:schemeClr val="tx1">
                    <a:lumMod val="85000"/>
                    <a:lumOff val="15000"/>
                  </a:schemeClr>
                </a:solidFill>
                <a:latin typeface="微软雅黑" panose="020B0503020204020204" charset="-122"/>
                <a:ea typeface="微软雅黑" panose="020B0503020204020204" charset="-122"/>
              </a:rPr>
              <a:t>如果添加完案卷或卷内后，发现著录项填写错误或有漏填，只需要对此文件进行修改即可，方法如下：</a:t>
            </a:r>
            <a:endParaRPr lang="zh-CN" altLang="en-US" dirty="0" smtClean="0">
              <a:solidFill>
                <a:schemeClr val="tx1">
                  <a:lumMod val="85000"/>
                  <a:lumOff val="15000"/>
                </a:schemeClr>
              </a:solidFill>
              <a:latin typeface="微软雅黑" panose="020B0503020204020204" charset="-122"/>
              <a:ea typeface="微软雅黑" panose="020B0503020204020204" charset="-122"/>
            </a:endParaRPr>
          </a:p>
        </p:txBody>
      </p:sp>
      <p:pic>
        <p:nvPicPr>
          <p:cNvPr id="5" name="图片 4" descr="D:\Work\轩恩\PPT\Design\20200622_韵达培训\图片8.jpg图片8"/>
          <p:cNvPicPr>
            <a:picLocks noChangeAspect="1"/>
          </p:cNvPicPr>
          <p:nvPr/>
        </p:nvPicPr>
        <p:blipFill>
          <a:blip r:embed="rId1">
            <a:lum bright="-30000"/>
          </a:blip>
          <a:srcRect/>
          <a:stretch>
            <a:fillRect/>
          </a:stretch>
        </p:blipFill>
        <p:spPr>
          <a:xfrm>
            <a:off x="1546225" y="1764348"/>
            <a:ext cx="9099550" cy="4680585"/>
          </a:xfrm>
          <a:prstGeom prst="rect">
            <a:avLst/>
          </a:prstGeom>
          <a:effectLst>
            <a:outerShdw blurRad="63500" algn="ctr" rotWithShape="0">
              <a:prstClr val="black">
                <a:alpha val="30000"/>
              </a:prstClr>
            </a:outerShdw>
          </a:effectLst>
        </p:spPr>
      </p:pic>
      <p:pic>
        <p:nvPicPr>
          <p:cNvPr id="11" name="图片 10"/>
          <p:cNvPicPr>
            <a:picLocks noChangeAspect="1"/>
          </p:cNvPicPr>
          <p:nvPr/>
        </p:nvPicPr>
        <p:blipFill>
          <a:blip r:embed="rId2"/>
          <a:srcRect l="14206" t="20711" r="81625" b="73219"/>
          <a:stretch>
            <a:fillRect/>
          </a:stretch>
        </p:blipFill>
        <p:spPr>
          <a:xfrm>
            <a:off x="2838450" y="2733675"/>
            <a:ext cx="379730" cy="283845"/>
          </a:xfrm>
          <a:prstGeom prst="rect">
            <a:avLst/>
          </a:prstGeom>
        </p:spPr>
      </p:pic>
      <p:pic>
        <p:nvPicPr>
          <p:cNvPr id="12" name="图片 11"/>
          <p:cNvPicPr>
            <a:picLocks noChangeAspect="1"/>
          </p:cNvPicPr>
          <p:nvPr/>
        </p:nvPicPr>
        <p:blipFill>
          <a:blip r:embed="rId2"/>
          <a:srcRect l="40239" t="26781" r="53507" b="36781"/>
          <a:stretch>
            <a:fillRect/>
          </a:stretch>
        </p:blipFill>
        <p:spPr>
          <a:xfrm>
            <a:off x="5207635" y="3017520"/>
            <a:ext cx="568960" cy="1705610"/>
          </a:xfrm>
          <a:prstGeom prst="rect">
            <a:avLst/>
          </a:prstGeom>
        </p:spPr>
      </p:pic>
      <p:sp>
        <p:nvSpPr>
          <p:cNvPr id="6" name="线形标注 2(带边框和强调线) 5"/>
          <p:cNvSpPr/>
          <p:nvPr/>
        </p:nvSpPr>
        <p:spPr>
          <a:xfrm>
            <a:off x="6334760" y="4478020"/>
            <a:ext cx="3079750" cy="1249680"/>
          </a:xfrm>
          <a:prstGeom prst="accentBorderCallout2">
            <a:avLst>
              <a:gd name="adj1" fmla="val 50879"/>
              <a:gd name="adj2" fmla="val -3073"/>
              <a:gd name="adj3" fmla="val 50794"/>
              <a:gd name="adj4" fmla="val -9992"/>
              <a:gd name="adj5" fmla="val 5936"/>
              <a:gd name="adj6" fmla="val -20825"/>
            </a:avLst>
          </a:prstGeom>
          <a:solidFill>
            <a:srgbClr val="FFFFFF"/>
          </a:solidFill>
          <a:ln w="31750">
            <a:solidFill>
              <a:srgbClr val="FABE00"/>
            </a:solidFill>
            <a:miter lim="800000"/>
          </a:ln>
          <a:effectLst>
            <a:outerShdw blurRad="12700" dist="127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79705" tIns="179705" rIns="179705" bIns="179705" rtlCol="0" anchor="ctr"/>
          <a:p>
            <a:pPr>
              <a:lnSpc>
                <a:spcPct val="150000"/>
              </a:lnSpc>
            </a:pPr>
            <a:r>
              <a:rPr lang="zh-CN" altLang="en-US" sz="1400" b="1" dirty="0" smtClean="0">
                <a:solidFill>
                  <a:srgbClr val="FABE00"/>
                </a:solidFill>
                <a:latin typeface="微软雅黑" panose="020B0503020204020204" charset="-122"/>
                <a:ea typeface="微软雅黑" panose="020B0503020204020204" charset="-122"/>
              </a:rPr>
              <a:t>方法二</a:t>
            </a:r>
            <a:r>
              <a:rPr lang="zh-CN" altLang="en-US" sz="1400" dirty="0" smtClean="0">
                <a:solidFill>
                  <a:srgbClr val="FABE00"/>
                </a:solidFill>
                <a:latin typeface="微软雅黑" panose="020B0503020204020204" charset="-122"/>
                <a:ea typeface="微软雅黑" panose="020B0503020204020204" charset="-122"/>
              </a:rPr>
              <a:t>：</a:t>
            </a:r>
            <a:r>
              <a:rPr lang="zh-CN" altLang="en-US" sz="1400" b="1" dirty="0" smtClean="0">
                <a:solidFill>
                  <a:schemeClr val="tx1">
                    <a:lumMod val="75000"/>
                    <a:lumOff val="25000"/>
                  </a:schemeClr>
                </a:solidFill>
                <a:latin typeface="微软雅黑" panose="020B0503020204020204" charset="-122"/>
                <a:ea typeface="微软雅黑" panose="020B0503020204020204" charset="-122"/>
              </a:rPr>
              <a:t>双击</a:t>
            </a:r>
            <a:r>
              <a:rPr lang="zh-CN" altLang="en-US" sz="1400" dirty="0" smtClean="0">
                <a:solidFill>
                  <a:schemeClr val="tx1">
                    <a:lumMod val="75000"/>
                    <a:lumOff val="25000"/>
                  </a:schemeClr>
                </a:solidFill>
                <a:latin typeface="微软雅黑" panose="020B0503020204020204" charset="-122"/>
                <a:ea typeface="微软雅黑" panose="020B0503020204020204" charset="-122"/>
              </a:rPr>
              <a:t>需要修改的记录的正题名，进入编辑界面进行修改</a:t>
            </a:r>
            <a:endParaRPr lang="zh-CN" altLang="en-US" sz="1400" dirty="0" smtClean="0">
              <a:solidFill>
                <a:schemeClr val="tx1">
                  <a:lumMod val="75000"/>
                  <a:lumOff val="25000"/>
                </a:schemeClr>
              </a:solidFill>
              <a:latin typeface="微软雅黑" panose="020B0503020204020204" charset="-122"/>
              <a:ea typeface="微软雅黑" panose="020B0503020204020204" charset="-122"/>
            </a:endParaRPr>
          </a:p>
        </p:txBody>
      </p:sp>
      <p:sp>
        <p:nvSpPr>
          <p:cNvPr id="10" name="线形标注 2(带边框和强调线) 9"/>
          <p:cNvSpPr/>
          <p:nvPr/>
        </p:nvSpPr>
        <p:spPr>
          <a:xfrm rot="16200000">
            <a:off x="2666365" y="2609215"/>
            <a:ext cx="1347470" cy="3384550"/>
          </a:xfrm>
          <a:prstGeom prst="accentBorderCallout2">
            <a:avLst>
              <a:gd name="adj1" fmla="val 26566"/>
              <a:gd name="adj2" fmla="val 106314"/>
              <a:gd name="adj3" fmla="val 26639"/>
              <a:gd name="adj4" fmla="val 118176"/>
              <a:gd name="adj5" fmla="val 35432"/>
              <a:gd name="adj6" fmla="val 147208"/>
            </a:avLst>
          </a:prstGeom>
          <a:solidFill>
            <a:srgbClr val="FFFFFF"/>
          </a:solidFill>
          <a:ln w="31750">
            <a:solidFill>
              <a:srgbClr val="FABE00"/>
            </a:solidFill>
            <a:miter lim="800000"/>
          </a:ln>
          <a:effectLst>
            <a:outerShdw blurRad="12700" dist="127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179705" tIns="179705" rIns="179705" bIns="179705" spcCol="720000" rtlCol="0" anchor="ctr"/>
          <a:p>
            <a:pPr>
              <a:lnSpc>
                <a:spcPct val="150000"/>
              </a:lnSpc>
            </a:pPr>
            <a:r>
              <a:rPr lang="zh-CN" altLang="en-US" sz="1400" b="1" dirty="0" smtClean="0">
                <a:solidFill>
                  <a:srgbClr val="FABE00"/>
                </a:solidFill>
                <a:latin typeface="微软雅黑" panose="020B0503020204020204" charset="-122"/>
                <a:ea typeface="微软雅黑" panose="020B0503020204020204" charset="-122"/>
              </a:rPr>
              <a:t>方法一</a:t>
            </a:r>
            <a:r>
              <a:rPr lang="zh-CN" altLang="en-US" sz="1400" dirty="0" smtClean="0">
                <a:solidFill>
                  <a:srgbClr val="FABE00"/>
                </a:solidFill>
                <a:latin typeface="微软雅黑" panose="020B0503020204020204" charset="-122"/>
                <a:ea typeface="微软雅黑" panose="020B0503020204020204" charset="-122"/>
              </a:rPr>
              <a:t>：</a:t>
            </a:r>
            <a:r>
              <a:rPr lang="zh-CN" altLang="en-US" sz="1400" dirty="0" smtClean="0">
                <a:solidFill>
                  <a:schemeClr val="tx1">
                    <a:lumMod val="75000"/>
                    <a:lumOff val="25000"/>
                  </a:schemeClr>
                </a:solidFill>
                <a:latin typeface="微软雅黑" panose="020B0503020204020204" charset="-122"/>
                <a:ea typeface="微软雅黑" panose="020B0503020204020204" charset="-122"/>
              </a:rPr>
              <a:t>点击需要修改的记录左侧的方框，选中记录，然后点击上方的“</a:t>
            </a:r>
            <a:r>
              <a:rPr lang="zh-CN" altLang="en-US" sz="1400" b="1" dirty="0" smtClean="0">
                <a:solidFill>
                  <a:schemeClr val="tx1">
                    <a:lumMod val="75000"/>
                    <a:lumOff val="25000"/>
                  </a:schemeClr>
                </a:solidFill>
                <a:latin typeface="微软雅黑" panose="020B0503020204020204" charset="-122"/>
                <a:ea typeface="微软雅黑" panose="020B0503020204020204" charset="-122"/>
              </a:rPr>
              <a:t>编辑</a:t>
            </a:r>
            <a:r>
              <a:rPr lang="zh-CN" altLang="en-US" sz="1400" dirty="0" smtClean="0">
                <a:solidFill>
                  <a:schemeClr val="tx1">
                    <a:lumMod val="75000"/>
                    <a:lumOff val="25000"/>
                  </a:schemeClr>
                </a:solidFill>
                <a:latin typeface="微软雅黑" panose="020B0503020204020204" charset="-122"/>
                <a:ea typeface="微软雅黑" panose="020B0503020204020204" charset="-122"/>
              </a:rPr>
              <a:t>”按钮，进入编辑界面进行修改。</a:t>
            </a:r>
            <a:endParaRPr lang="zh-CN" altLang="en-US" sz="1400" dirty="0" smtClean="0">
              <a:solidFill>
                <a:schemeClr val="tx1">
                  <a:lumMod val="75000"/>
                  <a:lumOff val="25000"/>
                </a:schemeClr>
              </a:solidFill>
              <a:latin typeface="微软雅黑" panose="020B0503020204020204" charset="-122"/>
              <a:ea typeface="微软雅黑" panose="020B0503020204020204" charset="-122"/>
            </a:endParaRPr>
          </a:p>
        </p:txBody>
      </p:sp>
      <p:sp useBgFill="1">
        <p:nvSpPr>
          <p:cNvPr id="4" name="文本框 3"/>
          <p:cNvSpPr txBox="1"/>
          <p:nvPr>
            <p:custDataLst>
              <p:tags r:id="rId3"/>
            </p:custDataLst>
          </p:nvPr>
        </p:nvSpPr>
        <p:spPr>
          <a:xfrm>
            <a:off x="10178415" y="404495"/>
            <a:ext cx="2014220" cy="370205"/>
          </a:xfrm>
          <a:prstGeom prst="rect">
            <a:avLst/>
          </a:prstGeom>
        </p:spPr>
        <p:txBody>
          <a:bodyPr wrap="square" rtlCol="0">
            <a:noAutofit/>
          </a:bodyPr>
          <a:p>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t>修改记录</a:t>
            </a:r>
            <a:endParaRPr lang="zh-CN" altLang="en-US"/>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pic>
        <p:nvPicPr>
          <p:cNvPr id="4" name="图片 3" descr="D:\Work\轩恩\PPT\Design\20200622_韵达培训\图片9.jpg图片9"/>
          <p:cNvPicPr>
            <a:picLocks noChangeAspect="1"/>
          </p:cNvPicPr>
          <p:nvPr/>
        </p:nvPicPr>
        <p:blipFill>
          <a:blip r:embed="rId1"/>
          <a:srcRect/>
          <a:stretch>
            <a:fillRect/>
          </a:stretch>
        </p:blipFill>
        <p:spPr>
          <a:xfrm>
            <a:off x="1709738" y="1271270"/>
            <a:ext cx="8772525" cy="5039995"/>
          </a:xfrm>
          <a:prstGeom prst="rect">
            <a:avLst/>
          </a:prstGeom>
          <a:ln w="6350">
            <a:noFill/>
          </a:ln>
          <a:effectLst>
            <a:outerShdw blurRad="63500" algn="ctr" rotWithShape="0">
              <a:prstClr val="black">
                <a:alpha val="30000"/>
              </a:prstClr>
            </a:outerShdw>
          </a:effectLst>
        </p:spPr>
      </p:pic>
      <p:sp>
        <p:nvSpPr>
          <p:cNvPr id="5" name="线形标注 2(带边框和强调线) 4"/>
          <p:cNvSpPr/>
          <p:nvPr/>
        </p:nvSpPr>
        <p:spPr>
          <a:xfrm>
            <a:off x="6862445" y="4430395"/>
            <a:ext cx="3401695" cy="1322070"/>
          </a:xfrm>
          <a:prstGeom prst="accentBorderCallout2">
            <a:avLst>
              <a:gd name="adj1" fmla="val 50879"/>
              <a:gd name="adj2" fmla="val -3073"/>
              <a:gd name="adj3" fmla="val 50794"/>
              <a:gd name="adj4" fmla="val -9992"/>
              <a:gd name="adj5" fmla="val 104610"/>
              <a:gd name="adj6" fmla="val -31230"/>
            </a:avLst>
          </a:prstGeom>
          <a:solidFill>
            <a:srgbClr val="FFFFFF"/>
          </a:solidFill>
          <a:ln w="31750">
            <a:solidFill>
              <a:srgbClr val="FABE00"/>
            </a:solidFill>
            <a:miter lim="800000"/>
          </a:ln>
          <a:effectLst>
            <a:outerShdw blurRad="12700" dist="127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p>
            <a:pPr>
              <a:lnSpc>
                <a:spcPct val="150000"/>
              </a:lnSpc>
            </a:pPr>
            <a:r>
              <a:rPr lang="zh-CN" altLang="en-US" sz="1400" dirty="0" smtClean="0">
                <a:solidFill>
                  <a:schemeClr val="tx1">
                    <a:lumMod val="75000"/>
                    <a:lumOff val="25000"/>
                  </a:schemeClr>
                </a:solidFill>
                <a:latin typeface="微软雅黑" panose="020B0503020204020204" charset="-122"/>
                <a:ea typeface="微软雅黑" panose="020B0503020204020204" charset="-122"/>
              </a:rPr>
              <a:t>修改完毕，点击“</a:t>
            </a:r>
            <a:r>
              <a:rPr lang="zh-CN" altLang="en-US" sz="1400" b="1" dirty="0" smtClean="0">
                <a:solidFill>
                  <a:schemeClr val="tx1">
                    <a:lumMod val="75000"/>
                    <a:lumOff val="25000"/>
                  </a:schemeClr>
                </a:solidFill>
                <a:latin typeface="微软雅黑" panose="020B0503020204020204" charset="-122"/>
                <a:ea typeface="微软雅黑" panose="020B0503020204020204" charset="-122"/>
              </a:rPr>
              <a:t>保存</a:t>
            </a:r>
            <a:r>
              <a:rPr lang="zh-CN" altLang="en-US" sz="1400" dirty="0" smtClean="0">
                <a:solidFill>
                  <a:schemeClr val="tx1">
                    <a:lumMod val="75000"/>
                    <a:lumOff val="25000"/>
                  </a:schemeClr>
                </a:solidFill>
                <a:latin typeface="微软雅黑" panose="020B0503020204020204" charset="-122"/>
                <a:ea typeface="微软雅黑" panose="020B0503020204020204" charset="-122"/>
              </a:rPr>
              <a:t>”按钮，对话框自动关闭。</a:t>
            </a:r>
            <a:endParaRPr lang="en-US" altLang="zh-CN" sz="1400" dirty="0" smtClean="0">
              <a:solidFill>
                <a:srgbClr val="FABE00"/>
              </a:solidFill>
              <a:latin typeface="微软雅黑" panose="020B0503020204020204" charset="-122"/>
              <a:ea typeface="微软雅黑" panose="020B0503020204020204" charset="-122"/>
            </a:endParaRPr>
          </a:p>
          <a:p>
            <a:pPr>
              <a:lnSpc>
                <a:spcPct val="150000"/>
              </a:lnSpc>
            </a:pPr>
            <a:r>
              <a:rPr lang="zh-CN" altLang="en-US" sz="1400" dirty="0" smtClean="0">
                <a:solidFill>
                  <a:srgbClr val="FABE00"/>
                </a:solidFill>
                <a:latin typeface="微软雅黑" panose="020B0503020204020204" charset="-122"/>
                <a:ea typeface="微软雅黑" panose="020B0503020204020204" charset="-122"/>
              </a:rPr>
              <a:t>（卷内目录的数据修改操作方式一致）</a:t>
            </a:r>
            <a:endParaRPr lang="zh-CN" altLang="en-US" sz="1400" dirty="0" smtClean="0">
              <a:solidFill>
                <a:srgbClr val="FABE00"/>
              </a:solidFill>
              <a:latin typeface="微软雅黑" panose="020B0503020204020204" charset="-122"/>
              <a:ea typeface="微软雅黑" panose="020B0503020204020204" charset="-122"/>
            </a:endParaRPr>
          </a:p>
        </p:txBody>
      </p:sp>
      <p:sp>
        <p:nvSpPr>
          <p:cNvPr id="7" name="矩形 6"/>
          <p:cNvSpPr/>
          <p:nvPr/>
        </p:nvSpPr>
        <p:spPr>
          <a:xfrm>
            <a:off x="5362575" y="5816600"/>
            <a:ext cx="734060" cy="458470"/>
          </a:xfrm>
          <a:prstGeom prst="rect">
            <a:avLst/>
          </a:prstGeom>
          <a:noFill/>
          <a:ln w="31750">
            <a:solidFill>
              <a:srgbClr val="FAB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6" name="文本框 5"/>
          <p:cNvSpPr txBox="1"/>
          <p:nvPr>
            <p:custDataLst>
              <p:tags r:id="rId2"/>
            </p:custDataLst>
          </p:nvPr>
        </p:nvSpPr>
        <p:spPr>
          <a:xfrm>
            <a:off x="10178415" y="404495"/>
            <a:ext cx="2014220" cy="370205"/>
          </a:xfrm>
          <a:prstGeom prst="rect">
            <a:avLst/>
          </a:prstGeom>
        </p:spPr>
        <p:txBody>
          <a:bodyPr wrap="square" rtlCol="0">
            <a:noAutofit/>
          </a:bodyPr>
          <a:p>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384175" y="245110"/>
            <a:ext cx="4578985" cy="671830"/>
          </a:xfrm>
        </p:spPr>
        <p:txBody>
          <a:bodyPr/>
          <a:p>
            <a:r>
              <a:rPr lang="zh-CN" altLang="en-US"/>
              <a:t>插入一条记录</a:t>
            </a:r>
            <a:endParaRPr lang="zh-CN" altLang="en-US"/>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sp>
        <p:nvSpPr>
          <p:cNvPr id="9" name="文本框 8"/>
          <p:cNvSpPr txBox="1"/>
          <p:nvPr/>
        </p:nvSpPr>
        <p:spPr>
          <a:xfrm>
            <a:off x="696318" y="1008000"/>
            <a:ext cx="10800000" cy="922020"/>
          </a:xfrm>
          <a:prstGeom prst="rect">
            <a:avLst/>
          </a:prstGeom>
          <a:noFill/>
        </p:spPr>
        <p:txBody>
          <a:bodyPr wrap="square" rtlCol="0" anchor="t" anchorCtr="0">
            <a:spAutoFit/>
          </a:bodyPr>
          <a:p>
            <a:pPr indent="0" algn="l" fontAlgn="auto">
              <a:lnSpc>
                <a:spcPct val="150000"/>
              </a:lnSpc>
            </a:pPr>
            <a:r>
              <a:rPr lang="zh-CN" altLang="en-US" dirty="0" smtClean="0">
                <a:solidFill>
                  <a:schemeClr val="tx1">
                    <a:lumMod val="85000"/>
                    <a:lumOff val="15000"/>
                  </a:schemeClr>
                </a:solidFill>
                <a:latin typeface="微软雅黑" panose="020B0503020204020204" charset="-122"/>
                <a:ea typeface="微软雅黑" panose="020B0503020204020204" charset="-122"/>
              </a:rPr>
              <a:t>如果发现有一份文件漏输了，选中需要在其之前插入的记录，点击页面上方的</a:t>
            </a:r>
            <a:r>
              <a:rPr lang="zh-CN" altLang="en-US" b="1" dirty="0" smtClean="0">
                <a:solidFill>
                  <a:srgbClr val="ABC842"/>
                </a:solidFill>
                <a:latin typeface="微软雅黑" panose="020B0503020204020204" charset="-122"/>
                <a:ea typeface="微软雅黑" panose="020B0503020204020204" charset="-122"/>
              </a:rPr>
              <a:t>“插入”</a:t>
            </a:r>
            <a:r>
              <a:rPr lang="zh-CN" altLang="en-US" dirty="0" smtClean="0">
                <a:solidFill>
                  <a:schemeClr val="tx1">
                    <a:lumMod val="85000"/>
                    <a:lumOff val="15000"/>
                  </a:schemeClr>
                </a:solidFill>
                <a:latin typeface="微软雅黑" panose="020B0503020204020204" charset="-122"/>
                <a:ea typeface="微软雅黑" panose="020B0503020204020204" charset="-122"/>
              </a:rPr>
              <a:t>按钮，并在弹出框中输入要插入的文件信息，输入完毕，点击</a:t>
            </a:r>
            <a:r>
              <a:rPr lang="zh-CN" altLang="en-US" b="1" dirty="0" smtClean="0">
                <a:solidFill>
                  <a:schemeClr val="tx1">
                    <a:lumMod val="85000"/>
                    <a:lumOff val="15000"/>
                  </a:schemeClr>
                </a:solidFill>
                <a:latin typeface="微软雅黑" panose="020B0503020204020204" charset="-122"/>
                <a:ea typeface="微软雅黑" panose="020B0503020204020204" charset="-122"/>
              </a:rPr>
              <a:t>“保存”</a:t>
            </a:r>
            <a:r>
              <a:rPr lang="zh-CN" altLang="en-US" dirty="0" smtClean="0">
                <a:solidFill>
                  <a:schemeClr val="tx1">
                    <a:lumMod val="85000"/>
                    <a:lumOff val="15000"/>
                  </a:schemeClr>
                </a:solidFill>
                <a:latin typeface="微软雅黑" panose="020B0503020204020204" charset="-122"/>
                <a:ea typeface="微软雅黑" panose="020B0503020204020204" charset="-122"/>
              </a:rPr>
              <a:t>即可，系统会自动将其后的文件往后顺延排序。</a:t>
            </a:r>
            <a:endParaRPr lang="zh-CN" altLang="en-US" dirty="0" smtClean="0">
              <a:solidFill>
                <a:schemeClr val="tx1">
                  <a:lumMod val="85000"/>
                  <a:lumOff val="15000"/>
                </a:schemeClr>
              </a:solidFill>
              <a:latin typeface="微软雅黑" panose="020B0503020204020204" charset="-122"/>
              <a:ea typeface="微软雅黑" panose="020B0503020204020204" charset="-122"/>
            </a:endParaRPr>
          </a:p>
        </p:txBody>
      </p:sp>
      <p:pic>
        <p:nvPicPr>
          <p:cNvPr id="4" name="图片 3" descr="D:\Work\轩恩\PPT\Design\20200622_韵达培训\图片10.jpg图片10"/>
          <p:cNvPicPr>
            <a:picLocks noChangeAspect="1"/>
          </p:cNvPicPr>
          <p:nvPr/>
        </p:nvPicPr>
        <p:blipFill>
          <a:blip r:embed="rId1"/>
          <a:srcRect/>
          <a:stretch>
            <a:fillRect/>
          </a:stretch>
        </p:blipFill>
        <p:spPr>
          <a:xfrm>
            <a:off x="809943" y="2160588"/>
            <a:ext cx="8279130" cy="4263390"/>
          </a:xfrm>
          <a:prstGeom prst="rect">
            <a:avLst/>
          </a:prstGeom>
          <a:effectLst>
            <a:outerShdw blurRad="63500" algn="ctr" rotWithShape="0">
              <a:prstClr val="black">
                <a:alpha val="30000"/>
              </a:prstClr>
            </a:outerShdw>
          </a:effectLst>
        </p:spPr>
      </p:pic>
      <p:sp>
        <p:nvSpPr>
          <p:cNvPr id="13" name="矩形 12"/>
          <p:cNvSpPr/>
          <p:nvPr/>
        </p:nvSpPr>
        <p:spPr>
          <a:xfrm>
            <a:off x="1948180" y="3783965"/>
            <a:ext cx="172720" cy="172720"/>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2680335" y="3084195"/>
            <a:ext cx="278765" cy="172720"/>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a:off x="4963795" y="3609975"/>
            <a:ext cx="1424940" cy="267970"/>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TextBox 16"/>
          <p:cNvSpPr txBox="1"/>
          <p:nvPr/>
        </p:nvSpPr>
        <p:spPr>
          <a:xfrm>
            <a:off x="5940000" y="3303270"/>
            <a:ext cx="1899920" cy="275590"/>
          </a:xfrm>
          <a:prstGeom prst="rect">
            <a:avLst/>
          </a:prstGeom>
          <a:noFill/>
        </p:spPr>
        <p:txBody>
          <a:bodyPr wrap="none" lIns="36000" rIns="36000" rtlCol="0">
            <a:spAutoFit/>
          </a:bodyPr>
          <a:p>
            <a:r>
              <a:rPr lang="zh-CN" altLang="en-US" sz="1200" b="1" dirty="0" smtClean="0">
                <a:solidFill>
                  <a:srgbClr val="F4A132"/>
                </a:solidFill>
                <a:latin typeface="微软雅黑" panose="020B0503020204020204" charset="-122"/>
                <a:ea typeface="微软雅黑" panose="020B0503020204020204" charset="-122"/>
              </a:rPr>
              <a:t>件号：</a:t>
            </a:r>
            <a:r>
              <a:rPr lang="zh-CN" altLang="en-US" sz="1200" dirty="0" smtClean="0">
                <a:solidFill>
                  <a:srgbClr val="F4A132"/>
                </a:solidFill>
                <a:latin typeface="微软雅黑" panose="020B0503020204020204" charset="-122"/>
                <a:ea typeface="微软雅黑" panose="020B0503020204020204" charset="-122"/>
              </a:rPr>
              <a:t>勾选此条记录的件号</a:t>
            </a:r>
            <a:endParaRPr lang="zh-CN" altLang="en-US" sz="1200" dirty="0" smtClean="0">
              <a:solidFill>
                <a:srgbClr val="F4A132"/>
              </a:solidFill>
              <a:latin typeface="微软雅黑" panose="020B0503020204020204" charset="-122"/>
              <a:ea typeface="微软雅黑" panose="020B0503020204020204" charset="-122"/>
            </a:endParaRPr>
          </a:p>
        </p:txBody>
      </p:sp>
      <p:cxnSp>
        <p:nvCxnSpPr>
          <p:cNvPr id="19" name="肘形连接符 18"/>
          <p:cNvCxnSpPr/>
          <p:nvPr/>
        </p:nvCxnSpPr>
        <p:spPr>
          <a:xfrm flipV="1">
            <a:off x="6402070" y="3533775"/>
            <a:ext cx="316230" cy="210185"/>
          </a:xfrm>
          <a:prstGeom prst="bentConnector3">
            <a:avLst>
              <a:gd name="adj1" fmla="val 100000"/>
            </a:avLst>
          </a:prstGeom>
          <a:ln w="31750">
            <a:solidFill>
              <a:srgbClr val="FABE00"/>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圆角矩形 20"/>
          <p:cNvSpPr/>
          <p:nvPr/>
        </p:nvSpPr>
        <p:spPr>
          <a:xfrm>
            <a:off x="7810500" y="3686175"/>
            <a:ext cx="3592195" cy="2314575"/>
          </a:xfrm>
          <a:prstGeom prst="roundRect">
            <a:avLst/>
          </a:prstGeom>
          <a:solidFill>
            <a:srgbClr val="FFFFFF"/>
          </a:solidFill>
          <a:ln w="31750">
            <a:solidFill>
              <a:srgbClr val="FABE00"/>
            </a:solid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p>
            <a:pPr fontAlgn="auto">
              <a:lnSpc>
                <a:spcPct val="120000"/>
              </a:lnSpc>
              <a:spcBef>
                <a:spcPts val="600"/>
              </a:spcBef>
              <a:spcAft>
                <a:spcPts val="1200"/>
              </a:spcAft>
            </a:pPr>
            <a:r>
              <a:rPr lang="zh-CN" altLang="en-US" sz="1400" b="1" dirty="0" smtClean="0">
                <a:solidFill>
                  <a:schemeClr val="tx1">
                    <a:lumMod val="75000"/>
                    <a:lumOff val="25000"/>
                  </a:schemeClr>
                </a:solidFill>
                <a:latin typeface="微软雅黑" panose="020B0503020204020204" charset="-122"/>
                <a:ea typeface="微软雅黑" panose="020B0503020204020204" charset="-122"/>
              </a:rPr>
              <a:t>勾选需要在其</a:t>
            </a:r>
            <a:r>
              <a:rPr lang="zh-CN" altLang="en-US" sz="1400" b="1" dirty="0" smtClean="0">
                <a:solidFill>
                  <a:srgbClr val="FFC000"/>
                </a:solidFill>
                <a:latin typeface="微软雅黑" panose="020B0503020204020204" charset="-122"/>
                <a:ea typeface="微软雅黑" panose="020B0503020204020204" charset="-122"/>
              </a:rPr>
              <a:t>之前</a:t>
            </a:r>
            <a:r>
              <a:rPr lang="zh-CN" altLang="en-US" sz="1400" b="1" dirty="0" smtClean="0">
                <a:solidFill>
                  <a:schemeClr val="tx1">
                    <a:lumMod val="75000"/>
                    <a:lumOff val="25000"/>
                  </a:schemeClr>
                </a:solidFill>
                <a:latin typeface="微软雅黑" panose="020B0503020204020204" charset="-122"/>
                <a:ea typeface="微软雅黑" panose="020B0503020204020204" charset="-122"/>
              </a:rPr>
              <a:t>插入文件的记录，然后点击</a:t>
            </a:r>
            <a:r>
              <a:rPr lang="zh-CN" altLang="en-US" sz="1400" b="1" dirty="0" smtClean="0">
                <a:solidFill>
                  <a:srgbClr val="FFC000"/>
                </a:solidFill>
                <a:latin typeface="微软雅黑" panose="020B0503020204020204" charset="-122"/>
                <a:ea typeface="微软雅黑" panose="020B0503020204020204" charset="-122"/>
              </a:rPr>
              <a:t>“插入”</a:t>
            </a:r>
            <a:r>
              <a:rPr lang="zh-CN" altLang="en-US" sz="1400" b="1" dirty="0" smtClean="0">
                <a:solidFill>
                  <a:schemeClr val="tx1">
                    <a:lumMod val="75000"/>
                    <a:lumOff val="25000"/>
                  </a:schemeClr>
                </a:solidFill>
                <a:latin typeface="微软雅黑" panose="020B0503020204020204" charset="-122"/>
                <a:ea typeface="微软雅黑" panose="020B0503020204020204" charset="-122"/>
              </a:rPr>
              <a:t>按钮。</a:t>
            </a:r>
            <a:endParaRPr lang="en-US" altLang="zh-CN" sz="1400" b="1" dirty="0" smtClean="0">
              <a:solidFill>
                <a:schemeClr val="tx1">
                  <a:lumMod val="75000"/>
                  <a:lumOff val="25000"/>
                </a:schemeClr>
              </a:solidFill>
              <a:latin typeface="微软雅黑" panose="020B0503020204020204" charset="-122"/>
              <a:ea typeface="微软雅黑" panose="020B0503020204020204" charset="-122"/>
            </a:endParaRPr>
          </a:p>
          <a:p>
            <a:pPr fontAlgn="auto">
              <a:lnSpc>
                <a:spcPct val="120000"/>
              </a:lnSpc>
            </a:pPr>
            <a:r>
              <a:rPr lang="zh-CN" altLang="en-US" sz="1400" dirty="0" smtClean="0">
                <a:solidFill>
                  <a:schemeClr val="tx1">
                    <a:lumMod val="75000"/>
                    <a:lumOff val="25000"/>
                  </a:schemeClr>
                </a:solidFill>
                <a:latin typeface="微软雅黑" panose="020B0503020204020204" charset="-122"/>
                <a:ea typeface="微软雅黑" panose="020B0503020204020204" charset="-122"/>
              </a:rPr>
              <a:t>如，这里选中第二条记录，插入保存后，原先的第</a:t>
            </a:r>
            <a:r>
              <a:rPr lang="en-US" altLang="zh-CN" sz="1400" dirty="0" smtClean="0">
                <a:solidFill>
                  <a:schemeClr val="tx1">
                    <a:lumMod val="75000"/>
                    <a:lumOff val="25000"/>
                  </a:schemeClr>
                </a:solidFill>
                <a:latin typeface="微软雅黑" panose="020B0503020204020204" charset="-122"/>
                <a:ea typeface="微软雅黑" panose="020B0503020204020204" charset="-122"/>
              </a:rPr>
              <a:t>2</a:t>
            </a:r>
            <a:r>
              <a:rPr lang="zh-CN" altLang="en-US" sz="1400" dirty="0" smtClean="0">
                <a:solidFill>
                  <a:schemeClr val="tx1">
                    <a:lumMod val="75000"/>
                    <a:lumOff val="25000"/>
                  </a:schemeClr>
                </a:solidFill>
                <a:latin typeface="微软雅黑" panose="020B0503020204020204" charset="-122"/>
                <a:ea typeface="微软雅黑" panose="020B0503020204020204" charset="-122"/>
              </a:rPr>
              <a:t>、</a:t>
            </a:r>
            <a:r>
              <a:rPr lang="en-US" altLang="zh-CN" sz="1400" dirty="0" smtClean="0">
                <a:solidFill>
                  <a:schemeClr val="tx1">
                    <a:lumMod val="75000"/>
                    <a:lumOff val="25000"/>
                  </a:schemeClr>
                </a:solidFill>
                <a:latin typeface="微软雅黑" panose="020B0503020204020204" charset="-122"/>
                <a:ea typeface="微软雅黑" panose="020B0503020204020204" charset="-122"/>
              </a:rPr>
              <a:t>3</a:t>
            </a:r>
            <a:r>
              <a:rPr lang="zh-CN" altLang="en-US" sz="1400" dirty="0" smtClean="0">
                <a:solidFill>
                  <a:schemeClr val="tx1">
                    <a:lumMod val="75000"/>
                    <a:lumOff val="25000"/>
                  </a:schemeClr>
                </a:solidFill>
                <a:latin typeface="微软雅黑" panose="020B0503020204020204" charset="-122"/>
                <a:ea typeface="微软雅黑" panose="020B0503020204020204" charset="-122"/>
              </a:rPr>
              <a:t> 、 </a:t>
            </a:r>
            <a:r>
              <a:rPr lang="en-US" altLang="zh-CN" sz="1400" dirty="0" smtClean="0">
                <a:solidFill>
                  <a:schemeClr val="tx1">
                    <a:lumMod val="75000"/>
                    <a:lumOff val="25000"/>
                  </a:schemeClr>
                </a:solidFill>
                <a:latin typeface="微软雅黑" panose="020B0503020204020204" charset="-122"/>
                <a:ea typeface="微软雅黑" panose="020B0503020204020204" charset="-122"/>
              </a:rPr>
              <a:t>4…</a:t>
            </a:r>
            <a:endParaRPr lang="en-US" altLang="zh-CN" sz="1400" dirty="0" smtClean="0">
              <a:solidFill>
                <a:schemeClr val="tx1">
                  <a:lumMod val="75000"/>
                  <a:lumOff val="25000"/>
                </a:schemeClr>
              </a:solidFill>
              <a:latin typeface="微软雅黑" panose="020B0503020204020204" charset="-122"/>
              <a:ea typeface="微软雅黑" panose="020B0503020204020204" charset="-122"/>
            </a:endParaRPr>
          </a:p>
          <a:p>
            <a:pPr fontAlgn="auto">
              <a:lnSpc>
                <a:spcPct val="120000"/>
              </a:lnSpc>
            </a:pPr>
            <a:r>
              <a:rPr lang="zh-CN" altLang="en-US" sz="1400" dirty="0" smtClean="0">
                <a:solidFill>
                  <a:schemeClr val="tx1">
                    <a:lumMod val="75000"/>
                    <a:lumOff val="25000"/>
                  </a:schemeClr>
                </a:solidFill>
                <a:latin typeface="微软雅黑" panose="020B0503020204020204" charset="-122"/>
                <a:ea typeface="微软雅黑" panose="020B0503020204020204" charset="-122"/>
              </a:rPr>
              <a:t>条记录的件号会自动往后顺延为</a:t>
            </a:r>
            <a:r>
              <a:rPr lang="en-US" altLang="zh-CN" sz="1400" dirty="0" smtClean="0">
                <a:solidFill>
                  <a:schemeClr val="tx1">
                    <a:lumMod val="75000"/>
                    <a:lumOff val="25000"/>
                  </a:schemeClr>
                </a:solidFill>
                <a:latin typeface="微软雅黑" panose="020B0503020204020204" charset="-122"/>
                <a:ea typeface="微软雅黑" panose="020B0503020204020204" charset="-122"/>
              </a:rPr>
              <a:t>3</a:t>
            </a:r>
            <a:r>
              <a:rPr lang="zh-CN" altLang="en-US" sz="1400" dirty="0" smtClean="0">
                <a:solidFill>
                  <a:schemeClr val="tx1">
                    <a:lumMod val="75000"/>
                    <a:lumOff val="25000"/>
                  </a:schemeClr>
                </a:solidFill>
                <a:latin typeface="微软雅黑" panose="020B0503020204020204" charset="-122"/>
                <a:ea typeface="微软雅黑" panose="020B0503020204020204" charset="-122"/>
              </a:rPr>
              <a:t> 、 </a:t>
            </a:r>
            <a:r>
              <a:rPr lang="en-US" altLang="zh-CN" sz="1400" dirty="0" smtClean="0">
                <a:solidFill>
                  <a:schemeClr val="tx1">
                    <a:lumMod val="75000"/>
                    <a:lumOff val="25000"/>
                  </a:schemeClr>
                </a:solidFill>
                <a:latin typeface="微软雅黑" panose="020B0503020204020204" charset="-122"/>
                <a:ea typeface="微软雅黑" panose="020B0503020204020204" charset="-122"/>
              </a:rPr>
              <a:t>4</a:t>
            </a:r>
            <a:r>
              <a:rPr lang="zh-CN" altLang="en-US" sz="1400" dirty="0" smtClean="0">
                <a:solidFill>
                  <a:schemeClr val="tx1">
                    <a:lumMod val="75000"/>
                    <a:lumOff val="25000"/>
                  </a:schemeClr>
                </a:solidFill>
                <a:latin typeface="微软雅黑" panose="020B0503020204020204" charset="-122"/>
                <a:ea typeface="微软雅黑" panose="020B0503020204020204" charset="-122"/>
              </a:rPr>
              <a:t> 、 </a:t>
            </a:r>
            <a:r>
              <a:rPr lang="en-US" altLang="zh-CN" sz="1400" dirty="0" smtClean="0">
                <a:solidFill>
                  <a:schemeClr val="tx1">
                    <a:lumMod val="75000"/>
                    <a:lumOff val="25000"/>
                  </a:schemeClr>
                </a:solidFill>
                <a:latin typeface="微软雅黑" panose="020B0503020204020204" charset="-122"/>
                <a:ea typeface="微软雅黑" panose="020B0503020204020204" charset="-122"/>
              </a:rPr>
              <a:t>5…</a:t>
            </a:r>
            <a:endParaRPr lang="en-US" altLang="zh-CN" sz="1400" dirty="0" smtClean="0">
              <a:solidFill>
                <a:schemeClr val="tx1">
                  <a:lumMod val="75000"/>
                  <a:lumOff val="25000"/>
                </a:schemeClr>
              </a:solidFill>
              <a:latin typeface="微软雅黑" panose="020B0503020204020204" charset="-122"/>
              <a:ea typeface="微软雅黑" panose="020B0503020204020204" charset="-122"/>
            </a:endParaRPr>
          </a:p>
        </p:txBody>
      </p:sp>
      <p:sp>
        <p:nvSpPr>
          <p:cNvPr id="15" name="椭圆 14"/>
          <p:cNvSpPr/>
          <p:nvPr/>
        </p:nvSpPr>
        <p:spPr>
          <a:xfrm>
            <a:off x="1861185" y="4061460"/>
            <a:ext cx="346075" cy="346075"/>
          </a:xfrm>
          <a:prstGeom prst="ellipse">
            <a:avLst/>
          </a:prstGeom>
          <a:solidFill>
            <a:srgbClr val="FFC000"/>
          </a:solidFill>
          <a:ln w="31750">
            <a:solidFill>
              <a:srgbClr val="F4A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dirty="0" smtClean="0"/>
              <a:t>1</a:t>
            </a:r>
            <a:endParaRPr lang="zh-CN" altLang="en-US" dirty="0"/>
          </a:p>
        </p:txBody>
      </p:sp>
      <p:sp>
        <p:nvSpPr>
          <p:cNvPr id="8" name="椭圆 7"/>
          <p:cNvSpPr/>
          <p:nvPr/>
        </p:nvSpPr>
        <p:spPr>
          <a:xfrm>
            <a:off x="2646680" y="2677160"/>
            <a:ext cx="346075" cy="346075"/>
          </a:xfrm>
          <a:prstGeom prst="ellipse">
            <a:avLst/>
          </a:prstGeom>
          <a:solidFill>
            <a:srgbClr val="FFC000"/>
          </a:solidFill>
          <a:ln w="31750">
            <a:solidFill>
              <a:srgbClr val="F4A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dirty="0" smtClean="0"/>
              <a:t>2</a:t>
            </a:r>
            <a:endParaRPr lang="zh-CN" altLang="en-US" dirty="0"/>
          </a:p>
        </p:txBody>
      </p:sp>
      <p:sp>
        <p:nvSpPr>
          <p:cNvPr id="20" name="椭圆 19"/>
          <p:cNvSpPr/>
          <p:nvPr/>
        </p:nvSpPr>
        <p:spPr>
          <a:xfrm>
            <a:off x="4520565" y="3023235"/>
            <a:ext cx="346075" cy="346075"/>
          </a:xfrm>
          <a:prstGeom prst="ellipse">
            <a:avLst/>
          </a:prstGeom>
          <a:solidFill>
            <a:srgbClr val="FFC000"/>
          </a:solidFill>
          <a:ln w="31750">
            <a:solidFill>
              <a:srgbClr val="F4A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dirty="0" smtClean="0"/>
              <a:t>3</a:t>
            </a:r>
            <a:endParaRPr lang="zh-CN" altLang="en-US" dirty="0"/>
          </a:p>
        </p:txBody>
      </p:sp>
      <p:sp useBgFill="1">
        <p:nvSpPr>
          <p:cNvPr id="5" name="文本框 4"/>
          <p:cNvSpPr txBox="1"/>
          <p:nvPr>
            <p:custDataLst>
              <p:tags r:id="rId2"/>
            </p:custDataLst>
          </p:nvPr>
        </p:nvSpPr>
        <p:spPr>
          <a:xfrm>
            <a:off x="10178415" y="404495"/>
            <a:ext cx="2014220" cy="370205"/>
          </a:xfrm>
          <a:prstGeom prst="rect">
            <a:avLst/>
          </a:prstGeom>
        </p:spPr>
        <p:txBody>
          <a:bodyPr wrap="square" rtlCol="0">
            <a:noAutofit/>
          </a:bodyPr>
          <a:p>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384175" y="245110"/>
            <a:ext cx="4578985" cy="671830"/>
          </a:xfrm>
        </p:spPr>
        <p:txBody>
          <a:bodyPr/>
          <a:p>
            <a:r>
              <a:rPr lang="zh-CN" altLang="en-US"/>
              <a:t>插入一条记录</a:t>
            </a:r>
            <a:endParaRPr lang="zh-CN" altLang="en-US"/>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sp>
        <p:nvSpPr>
          <p:cNvPr id="9" name="文本框 8"/>
          <p:cNvSpPr txBox="1"/>
          <p:nvPr/>
        </p:nvSpPr>
        <p:spPr>
          <a:xfrm>
            <a:off x="696318" y="1008000"/>
            <a:ext cx="10800000" cy="506730"/>
          </a:xfrm>
          <a:prstGeom prst="rect">
            <a:avLst/>
          </a:prstGeom>
          <a:noFill/>
        </p:spPr>
        <p:txBody>
          <a:bodyPr wrap="square" rtlCol="0" anchor="t" anchorCtr="0">
            <a:spAutoFit/>
          </a:bodyPr>
          <a:p>
            <a:pPr indent="0" algn="l" fontAlgn="auto">
              <a:lnSpc>
                <a:spcPct val="150000"/>
              </a:lnSpc>
            </a:pPr>
            <a:r>
              <a:rPr lang="zh-CN" altLang="en-US" dirty="0" smtClean="0">
                <a:latin typeface="微软雅黑" panose="020B0503020204020204" charset="-122"/>
                <a:ea typeface="微软雅黑" panose="020B0503020204020204" charset="-122"/>
              </a:rPr>
              <a:t>插入案卷/案件，后续件号顺延</a:t>
            </a:r>
            <a:endParaRPr lang="zh-CN" altLang="en-US" dirty="0" smtClean="0">
              <a:latin typeface="微软雅黑" panose="020B0503020204020204" charset="-122"/>
              <a:ea typeface="微软雅黑" panose="020B0503020204020204" charset="-122"/>
            </a:endParaRPr>
          </a:p>
        </p:txBody>
      </p:sp>
      <p:pic>
        <p:nvPicPr>
          <p:cNvPr id="5" name="图片 4" descr="D:\Work\轩恩\PPT\Design\20200622_韵达培训\图片11.jpg图片11"/>
          <p:cNvPicPr>
            <a:picLocks noChangeAspect="1"/>
          </p:cNvPicPr>
          <p:nvPr/>
        </p:nvPicPr>
        <p:blipFill>
          <a:blip r:embed="rId1"/>
          <a:srcRect/>
          <a:stretch>
            <a:fillRect/>
          </a:stretch>
        </p:blipFill>
        <p:spPr>
          <a:xfrm>
            <a:off x="1546543" y="1764030"/>
            <a:ext cx="9099550" cy="4680585"/>
          </a:xfrm>
          <a:prstGeom prst="rect">
            <a:avLst/>
          </a:prstGeom>
          <a:effectLst>
            <a:outerShdw blurRad="63500" algn="ctr" rotWithShape="0">
              <a:prstClr val="black">
                <a:alpha val="30000"/>
              </a:prstClr>
            </a:outerShdw>
          </a:effectLst>
        </p:spPr>
      </p:pic>
      <p:sp>
        <p:nvSpPr>
          <p:cNvPr id="6" name="TextBox 4"/>
          <p:cNvSpPr txBox="1"/>
          <p:nvPr/>
        </p:nvSpPr>
        <p:spPr>
          <a:xfrm>
            <a:off x="3747093" y="5085715"/>
            <a:ext cx="5760000" cy="576000"/>
          </a:xfrm>
          <a:prstGeom prst="rect">
            <a:avLst/>
          </a:prstGeom>
          <a:solidFill>
            <a:schemeClr val="bg1"/>
          </a:solidFill>
          <a:effectLst>
            <a:outerShdw blurRad="50800" algn="ctr" rotWithShape="0">
              <a:prstClr val="black">
                <a:alpha val="40000"/>
              </a:prstClr>
            </a:outerShdw>
          </a:effectLst>
        </p:spPr>
        <p:txBody>
          <a:bodyPr wrap="none" rtlCol="0" anchor="ctr" anchorCtr="1">
            <a:spAutoFit/>
          </a:bodyPr>
          <a:p>
            <a:pPr algn="ctr"/>
            <a:r>
              <a:rPr lang="zh-CN" altLang="en-US" sz="1600" dirty="0" smtClean="0">
                <a:solidFill>
                  <a:schemeClr val="tx1">
                    <a:lumMod val="75000"/>
                    <a:lumOff val="25000"/>
                  </a:schemeClr>
                </a:solidFill>
                <a:latin typeface="微软雅黑" panose="020B0503020204020204" charset="-122"/>
                <a:ea typeface="微软雅黑" panose="020B0503020204020204" charset="-122"/>
              </a:rPr>
              <a:t>此时可以看到，插入成功，插入点之后的件号自动往后顺延</a:t>
            </a:r>
            <a:endParaRPr lang="zh-CN" altLang="en-US" sz="1600" dirty="0" smtClean="0">
              <a:solidFill>
                <a:schemeClr val="tx1">
                  <a:lumMod val="75000"/>
                  <a:lumOff val="25000"/>
                </a:schemeClr>
              </a:solidFill>
              <a:latin typeface="微软雅黑" panose="020B0503020204020204" charset="-122"/>
              <a:ea typeface="微软雅黑" panose="020B0503020204020204" charset="-122"/>
            </a:endParaRPr>
          </a:p>
        </p:txBody>
      </p:sp>
      <p:sp>
        <p:nvSpPr>
          <p:cNvPr id="10" name="矩形 9"/>
          <p:cNvSpPr/>
          <p:nvPr/>
        </p:nvSpPr>
        <p:spPr>
          <a:xfrm>
            <a:off x="2733040" y="3511550"/>
            <a:ext cx="7788275" cy="229235"/>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4" name="文本框 3"/>
          <p:cNvSpPr txBox="1"/>
          <p:nvPr>
            <p:custDataLst>
              <p:tags r:id="rId2"/>
            </p:custDataLst>
          </p:nvPr>
        </p:nvSpPr>
        <p:spPr>
          <a:xfrm>
            <a:off x="10178415" y="404495"/>
            <a:ext cx="2014220" cy="370205"/>
          </a:xfrm>
          <a:prstGeom prst="rect">
            <a:avLst/>
          </a:prstGeom>
        </p:spPr>
        <p:txBody>
          <a:bodyPr wrap="square" rtlCol="0">
            <a:noAutofit/>
          </a:bodyPr>
          <a:p>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t>删除数据</a:t>
            </a:r>
            <a:endParaRPr lang="zh-CN" altLang="en-US"/>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sp>
        <p:nvSpPr>
          <p:cNvPr id="9" name="文本框 8"/>
          <p:cNvSpPr txBox="1"/>
          <p:nvPr/>
        </p:nvSpPr>
        <p:spPr>
          <a:xfrm>
            <a:off x="696318" y="1008000"/>
            <a:ext cx="10800000" cy="922020"/>
          </a:xfrm>
          <a:prstGeom prst="rect">
            <a:avLst/>
          </a:prstGeom>
          <a:noFill/>
        </p:spPr>
        <p:txBody>
          <a:bodyPr wrap="square" rtlCol="0" anchor="t" anchorCtr="0">
            <a:spAutoFit/>
          </a:bodyPr>
          <a:p>
            <a:pPr indent="0" algn="l" fontAlgn="auto">
              <a:lnSpc>
                <a:spcPct val="150000"/>
              </a:lnSpc>
            </a:pPr>
            <a:r>
              <a:rPr lang="zh-CN" altLang="en-US" dirty="0" smtClean="0">
                <a:latin typeface="微软雅黑" panose="020B0503020204020204" charset="-122"/>
                <a:ea typeface="微软雅黑" panose="020B0503020204020204" charset="-122"/>
              </a:rPr>
              <a:t>如果已经添加文件后，发现文件重复或文件错误，可以将重复或错误的文件删除。</a:t>
            </a:r>
            <a:endParaRPr lang="zh-CN" altLang="en-US" dirty="0" smtClean="0">
              <a:latin typeface="微软雅黑" panose="020B0503020204020204" charset="-122"/>
              <a:ea typeface="微软雅黑" panose="020B0503020204020204" charset="-122"/>
            </a:endParaRPr>
          </a:p>
          <a:p>
            <a:pPr indent="0" algn="l" fontAlgn="auto">
              <a:lnSpc>
                <a:spcPct val="150000"/>
              </a:lnSpc>
            </a:pPr>
            <a:r>
              <a:rPr lang="zh-CN" altLang="en-US" b="1" dirty="0" smtClean="0">
                <a:solidFill>
                  <a:srgbClr val="ABC842"/>
                </a:solidFill>
                <a:latin typeface="微软雅黑" panose="020B0503020204020204" charset="-122"/>
                <a:ea typeface="微软雅黑" panose="020B0503020204020204" charset="-122"/>
              </a:rPr>
              <a:t>移除：</a:t>
            </a:r>
            <a:r>
              <a:rPr lang="zh-CN" altLang="en-US" dirty="0" smtClean="0">
                <a:latin typeface="微软雅黑" panose="020B0503020204020204" charset="-122"/>
                <a:ea typeface="微软雅黑" panose="020B0503020204020204" charset="-122"/>
              </a:rPr>
              <a:t>只能删除一条数据，且不可恢复，方法如下：</a:t>
            </a:r>
            <a:endParaRPr lang="zh-CN" altLang="en-US" dirty="0" smtClean="0">
              <a:latin typeface="微软雅黑" panose="020B0503020204020204" charset="-122"/>
              <a:ea typeface="微软雅黑" panose="020B0503020204020204" charset="-122"/>
            </a:endParaRPr>
          </a:p>
        </p:txBody>
      </p:sp>
      <p:pic>
        <p:nvPicPr>
          <p:cNvPr id="4" name="图片 3" descr="D:\Work\轩恩\PPT\Design\20200622_韵达培训\图片12.jpg图片12"/>
          <p:cNvPicPr>
            <a:picLocks noChangeAspect="1"/>
          </p:cNvPicPr>
          <p:nvPr/>
        </p:nvPicPr>
        <p:blipFill>
          <a:blip r:embed="rId1"/>
          <a:srcRect/>
          <a:stretch>
            <a:fillRect/>
          </a:stretch>
        </p:blipFill>
        <p:spPr>
          <a:xfrm>
            <a:off x="1956753" y="2118043"/>
            <a:ext cx="8278495" cy="4262755"/>
          </a:xfrm>
          <a:prstGeom prst="rect">
            <a:avLst/>
          </a:prstGeom>
          <a:effectLst>
            <a:outerShdw blurRad="63500" algn="ctr" rotWithShape="0">
              <a:prstClr val="black">
                <a:alpha val="30000"/>
              </a:prstClr>
            </a:outerShdw>
          </a:effectLst>
        </p:spPr>
      </p:pic>
      <p:sp>
        <p:nvSpPr>
          <p:cNvPr id="5" name="矩形 4"/>
          <p:cNvSpPr/>
          <p:nvPr/>
        </p:nvSpPr>
        <p:spPr>
          <a:xfrm>
            <a:off x="3115945" y="4121785"/>
            <a:ext cx="174625" cy="174625"/>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3131185" y="2996565"/>
            <a:ext cx="351790" cy="232410"/>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左箭头 26"/>
          <p:cNvSpPr/>
          <p:nvPr/>
        </p:nvSpPr>
        <p:spPr>
          <a:xfrm rot="840000">
            <a:off x="3491230" y="3272155"/>
            <a:ext cx="1024255" cy="195580"/>
          </a:xfrm>
          <a:prstGeom prst="leftArrow">
            <a:avLst>
              <a:gd name="adj1" fmla="val 36138"/>
              <a:gd name="adj2" fmla="val 135650"/>
            </a:avLst>
          </a:prstGeom>
          <a:solidFill>
            <a:srgbClr val="ABC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左箭头 9"/>
          <p:cNvSpPr/>
          <p:nvPr/>
        </p:nvSpPr>
        <p:spPr>
          <a:xfrm rot="19980000">
            <a:off x="3272790" y="3822700"/>
            <a:ext cx="1075055" cy="178435"/>
          </a:xfrm>
          <a:prstGeom prst="leftArrow">
            <a:avLst>
              <a:gd name="adj1" fmla="val 45594"/>
              <a:gd name="adj2" fmla="val 135650"/>
            </a:avLst>
          </a:prstGeom>
          <a:solidFill>
            <a:srgbClr val="ABC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nvSpPr>
        <p:spPr>
          <a:xfrm>
            <a:off x="2691765" y="4075430"/>
            <a:ext cx="348615" cy="348615"/>
          </a:xfrm>
          <a:prstGeom prst="ellipse">
            <a:avLst/>
          </a:prstGeom>
          <a:solidFill>
            <a:srgbClr val="FFC000"/>
          </a:solidFill>
          <a:ln w="31750">
            <a:solidFill>
              <a:srgbClr val="F4A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dirty="0" smtClean="0"/>
              <a:t>1</a:t>
            </a:r>
            <a:endParaRPr lang="zh-CN" altLang="en-US" dirty="0"/>
          </a:p>
        </p:txBody>
      </p:sp>
      <p:sp>
        <p:nvSpPr>
          <p:cNvPr id="12" name="椭圆 11"/>
          <p:cNvSpPr/>
          <p:nvPr/>
        </p:nvSpPr>
        <p:spPr>
          <a:xfrm>
            <a:off x="2720340" y="2926080"/>
            <a:ext cx="348615" cy="348615"/>
          </a:xfrm>
          <a:prstGeom prst="ellipse">
            <a:avLst/>
          </a:prstGeom>
          <a:solidFill>
            <a:srgbClr val="FFC000"/>
          </a:solidFill>
          <a:ln w="31750">
            <a:solidFill>
              <a:srgbClr val="F4A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dirty="0" smtClean="0"/>
              <a:t>2</a:t>
            </a:r>
            <a:endParaRPr lang="zh-CN" altLang="en-US" dirty="0"/>
          </a:p>
        </p:txBody>
      </p:sp>
      <p:sp>
        <p:nvSpPr>
          <p:cNvPr id="24" name="圆角矩形 23"/>
          <p:cNvSpPr/>
          <p:nvPr/>
        </p:nvSpPr>
        <p:spPr>
          <a:xfrm>
            <a:off x="4234815" y="3150870"/>
            <a:ext cx="3600000" cy="792000"/>
          </a:xfrm>
          <a:prstGeom prst="roundRect">
            <a:avLst/>
          </a:prstGeom>
          <a:solidFill>
            <a:srgbClr val="FFFFFF"/>
          </a:solidFill>
          <a:ln w="31750" cap="rnd">
            <a:solidFill>
              <a:srgbClr val="ABC842"/>
            </a:solidFill>
            <a:round/>
          </a:ln>
          <a:effectLst>
            <a:outerShdw blurRad="63500" dist="12700" dir="540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179705" rIns="179705" numCol="1" spcCol="0" rtlCol="0" fromWordArt="0" anchor="ctr" anchorCtr="0" forceAA="0" compatLnSpc="1">
            <a:noAutofit/>
          </a:bodyPr>
          <a:p>
            <a:pPr lvl="0" algn="ctr">
              <a:buClrTx/>
              <a:buSzTx/>
              <a:buFontTx/>
            </a:pPr>
            <a:r>
              <a:rPr lang="zh-CN" altLang="en-US" sz="1400" dirty="0" smtClean="0">
                <a:solidFill>
                  <a:schemeClr val="tx1">
                    <a:lumMod val="75000"/>
                    <a:lumOff val="25000"/>
                  </a:schemeClr>
                </a:solidFill>
                <a:latin typeface="微软雅黑" panose="020B0503020204020204" charset="-122"/>
                <a:ea typeface="微软雅黑" panose="020B0503020204020204" charset="-122"/>
                <a:sym typeface="+mn-ea"/>
              </a:rPr>
              <a:t>勾选数据后删除</a:t>
            </a:r>
            <a:endParaRPr lang="zh-CN" altLang="en-US" sz="1400" dirty="0" smtClean="0">
              <a:solidFill>
                <a:schemeClr val="tx1">
                  <a:lumMod val="75000"/>
                  <a:lumOff val="25000"/>
                </a:schemeClr>
              </a:solidFill>
              <a:latin typeface="微软雅黑" panose="020B0503020204020204" charset="-122"/>
              <a:ea typeface="微软雅黑" panose="020B0503020204020204" charset="-122"/>
              <a:sym typeface="+mn-ea"/>
            </a:endParaRPr>
          </a:p>
        </p:txBody>
      </p:sp>
      <p:sp useBgFill="1">
        <p:nvSpPr>
          <p:cNvPr id="6" name="文本框 5"/>
          <p:cNvSpPr txBox="1"/>
          <p:nvPr>
            <p:custDataLst>
              <p:tags r:id="rId2"/>
            </p:custDataLst>
          </p:nvPr>
        </p:nvSpPr>
        <p:spPr>
          <a:xfrm>
            <a:off x="10178415" y="404495"/>
            <a:ext cx="2014220" cy="370205"/>
          </a:xfrm>
          <a:prstGeom prst="rect">
            <a:avLst/>
          </a:prstGeom>
        </p:spPr>
        <p:txBody>
          <a:bodyPr wrap="square" rtlCol="0">
            <a:noAutofit/>
          </a:bodyPr>
          <a:p>
            <a:endParaRPr lang="zh-CN"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sym typeface="+mn-ea"/>
              </a:rPr>
              <a:t>删除数据</a:t>
            </a:r>
            <a:endParaRPr lang="zh-CN" altLang="en-US"/>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sp>
        <p:nvSpPr>
          <p:cNvPr id="9" name="文本框 8"/>
          <p:cNvSpPr txBox="1"/>
          <p:nvPr/>
        </p:nvSpPr>
        <p:spPr>
          <a:xfrm>
            <a:off x="696318" y="1008000"/>
            <a:ext cx="10800000" cy="506730"/>
          </a:xfrm>
          <a:prstGeom prst="rect">
            <a:avLst/>
          </a:prstGeom>
          <a:noFill/>
        </p:spPr>
        <p:txBody>
          <a:bodyPr wrap="square" rtlCol="0" anchor="t" anchorCtr="0">
            <a:spAutoFit/>
          </a:bodyPr>
          <a:p>
            <a:pPr indent="0" algn="l" fontAlgn="auto">
              <a:lnSpc>
                <a:spcPct val="150000"/>
              </a:lnSpc>
            </a:pPr>
            <a:r>
              <a:rPr lang="zh-CN" altLang="en-US" b="1" dirty="0" smtClean="0">
                <a:solidFill>
                  <a:srgbClr val="ABC842"/>
                </a:solidFill>
                <a:latin typeface="微软雅黑" panose="020B0503020204020204" charset="-122"/>
                <a:ea typeface="微软雅黑" panose="020B0503020204020204" charset="-122"/>
              </a:rPr>
              <a:t>删除：</a:t>
            </a:r>
            <a:r>
              <a:rPr lang="zh-CN" altLang="en-US" dirty="0" smtClean="0">
                <a:latin typeface="微软雅黑" panose="020B0503020204020204" charset="-122"/>
                <a:ea typeface="微软雅黑" panose="020B0503020204020204" charset="-122"/>
              </a:rPr>
              <a:t>可以删除单条或多条数据，可到回收站中恢复删除的数据。方法如下：</a:t>
            </a:r>
            <a:endParaRPr lang="zh-CN" altLang="en-US" dirty="0" smtClean="0">
              <a:latin typeface="微软雅黑" panose="020B0503020204020204" charset="-122"/>
              <a:ea typeface="微软雅黑" panose="020B0503020204020204" charset="-122"/>
            </a:endParaRPr>
          </a:p>
        </p:txBody>
      </p:sp>
      <p:pic>
        <p:nvPicPr>
          <p:cNvPr id="4" name="图片 3" descr="D:\Work\轩恩\PPT\Design\20200622_韵达培训\图片12.jpg图片12"/>
          <p:cNvPicPr>
            <a:picLocks noChangeAspect="1"/>
          </p:cNvPicPr>
          <p:nvPr/>
        </p:nvPicPr>
        <p:blipFill>
          <a:blip r:embed="rId1"/>
          <a:srcRect/>
          <a:stretch>
            <a:fillRect/>
          </a:stretch>
        </p:blipFill>
        <p:spPr>
          <a:xfrm>
            <a:off x="1957705" y="2060893"/>
            <a:ext cx="8275955" cy="4261485"/>
          </a:xfrm>
          <a:prstGeom prst="rect">
            <a:avLst/>
          </a:prstGeom>
          <a:effectLst>
            <a:outerShdw blurRad="63500" algn="ctr" rotWithShape="0">
              <a:prstClr val="black">
                <a:alpha val="30000"/>
              </a:prstClr>
            </a:outerShdw>
          </a:effectLst>
        </p:spPr>
      </p:pic>
      <p:sp>
        <p:nvSpPr>
          <p:cNvPr id="5" name="矩形 4"/>
          <p:cNvSpPr/>
          <p:nvPr/>
        </p:nvSpPr>
        <p:spPr>
          <a:xfrm>
            <a:off x="3116580" y="4064000"/>
            <a:ext cx="174625" cy="174625"/>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3459480" y="2939415"/>
            <a:ext cx="351790" cy="232410"/>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左箭头 9"/>
          <p:cNvSpPr/>
          <p:nvPr/>
        </p:nvSpPr>
        <p:spPr>
          <a:xfrm rot="1320000">
            <a:off x="3796665" y="3278505"/>
            <a:ext cx="1024255" cy="195580"/>
          </a:xfrm>
          <a:prstGeom prst="leftArrow">
            <a:avLst>
              <a:gd name="adj1" fmla="val 50000"/>
              <a:gd name="adj2" fmla="val 102153"/>
            </a:avLst>
          </a:prstGeom>
          <a:solidFill>
            <a:srgbClr val="ABC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左箭头 10"/>
          <p:cNvSpPr/>
          <p:nvPr/>
        </p:nvSpPr>
        <p:spPr>
          <a:xfrm rot="20880000">
            <a:off x="3296285" y="3928745"/>
            <a:ext cx="1212850" cy="179070"/>
          </a:xfrm>
          <a:prstGeom prst="leftArrow">
            <a:avLst>
              <a:gd name="adj1" fmla="val 50000"/>
              <a:gd name="adj2" fmla="val 135650"/>
            </a:avLst>
          </a:prstGeom>
          <a:solidFill>
            <a:srgbClr val="ABC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椭圆 11"/>
          <p:cNvSpPr/>
          <p:nvPr/>
        </p:nvSpPr>
        <p:spPr>
          <a:xfrm>
            <a:off x="2692400" y="4017645"/>
            <a:ext cx="348615" cy="348615"/>
          </a:xfrm>
          <a:prstGeom prst="ellipse">
            <a:avLst/>
          </a:prstGeom>
          <a:solidFill>
            <a:srgbClr val="FFC000"/>
          </a:solidFill>
          <a:ln w="31750">
            <a:solidFill>
              <a:srgbClr val="F4A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dirty="0" smtClean="0"/>
              <a:t>1</a:t>
            </a:r>
            <a:endParaRPr lang="zh-CN" altLang="en-US" dirty="0"/>
          </a:p>
        </p:txBody>
      </p:sp>
      <p:sp>
        <p:nvSpPr>
          <p:cNvPr id="13" name="椭圆 12"/>
          <p:cNvSpPr/>
          <p:nvPr/>
        </p:nvSpPr>
        <p:spPr>
          <a:xfrm>
            <a:off x="3291840" y="2498725"/>
            <a:ext cx="348615" cy="348615"/>
          </a:xfrm>
          <a:prstGeom prst="ellipse">
            <a:avLst/>
          </a:prstGeom>
          <a:solidFill>
            <a:srgbClr val="FFC000"/>
          </a:solidFill>
          <a:ln w="31750">
            <a:solidFill>
              <a:srgbClr val="F4A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dirty="0" smtClean="0"/>
              <a:t>2</a:t>
            </a:r>
            <a:endParaRPr lang="zh-CN" altLang="en-US" dirty="0"/>
          </a:p>
        </p:txBody>
      </p:sp>
      <p:sp>
        <p:nvSpPr>
          <p:cNvPr id="14" name="圆角矩形 13"/>
          <p:cNvSpPr/>
          <p:nvPr/>
        </p:nvSpPr>
        <p:spPr>
          <a:xfrm>
            <a:off x="4368165" y="3251835"/>
            <a:ext cx="3600000" cy="792000"/>
          </a:xfrm>
          <a:prstGeom prst="roundRect">
            <a:avLst/>
          </a:prstGeom>
          <a:solidFill>
            <a:srgbClr val="FFFFFF"/>
          </a:solidFill>
          <a:ln w="31750">
            <a:solidFill>
              <a:srgbClr val="ABC842"/>
            </a:solid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p>
            <a:pPr algn="ctr"/>
            <a:r>
              <a:rPr lang="zh-CN" altLang="en-US" sz="1600" dirty="0" smtClean="0">
                <a:solidFill>
                  <a:schemeClr val="tx1">
                    <a:lumMod val="75000"/>
                    <a:lumOff val="25000"/>
                  </a:schemeClr>
                </a:solidFill>
                <a:latin typeface="微软雅黑" panose="020B0503020204020204" charset="-122"/>
                <a:ea typeface="微软雅黑" panose="020B0503020204020204" charset="-122"/>
              </a:rPr>
              <a:t>勾选数据后删除</a:t>
            </a:r>
            <a:endParaRPr lang="zh-CN" altLang="en-US" sz="1600" dirty="0" smtClean="0">
              <a:solidFill>
                <a:schemeClr val="tx1">
                  <a:lumMod val="75000"/>
                  <a:lumOff val="25000"/>
                </a:schemeClr>
              </a:solidFill>
              <a:latin typeface="微软雅黑" panose="020B0503020204020204" charset="-122"/>
              <a:ea typeface="微软雅黑" panose="020B0503020204020204" charset="-122"/>
            </a:endParaRPr>
          </a:p>
        </p:txBody>
      </p:sp>
      <p:sp>
        <p:nvSpPr>
          <p:cNvPr id="15" name="矩形 14"/>
          <p:cNvSpPr/>
          <p:nvPr/>
        </p:nvSpPr>
        <p:spPr>
          <a:xfrm>
            <a:off x="4455795" y="2939415"/>
            <a:ext cx="351790" cy="232410"/>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6" name="文本框 5"/>
          <p:cNvSpPr txBox="1"/>
          <p:nvPr>
            <p:custDataLst>
              <p:tags r:id="rId2"/>
            </p:custDataLst>
          </p:nvPr>
        </p:nvSpPr>
        <p:spPr>
          <a:xfrm>
            <a:off x="10178415" y="404495"/>
            <a:ext cx="2014220" cy="370205"/>
          </a:xfrm>
          <a:prstGeom prst="rect">
            <a:avLst/>
          </a:prstGeom>
        </p:spPr>
        <p:txBody>
          <a:bodyPr wrap="square" rtlCol="0">
            <a:noAutofit/>
          </a:bodyPr>
          <a:p>
            <a:endParaRPr lang="zh-CN"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t>上移、下移一条记录</a:t>
            </a:r>
            <a:endParaRPr lang="zh-CN" altLang="en-US"/>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sp>
        <p:nvSpPr>
          <p:cNvPr id="9" name="文本框 8"/>
          <p:cNvSpPr txBox="1"/>
          <p:nvPr/>
        </p:nvSpPr>
        <p:spPr>
          <a:xfrm>
            <a:off x="696318" y="1008000"/>
            <a:ext cx="10800000" cy="922020"/>
          </a:xfrm>
          <a:prstGeom prst="rect">
            <a:avLst/>
          </a:prstGeom>
          <a:noFill/>
        </p:spPr>
        <p:txBody>
          <a:bodyPr wrap="square" rtlCol="0" anchor="t" anchorCtr="0">
            <a:spAutoFit/>
          </a:bodyPr>
          <a:p>
            <a:pPr indent="0" algn="l" fontAlgn="auto">
              <a:lnSpc>
                <a:spcPct val="150000"/>
              </a:lnSpc>
            </a:pPr>
            <a:r>
              <a:rPr lang="zh-CN" altLang="en-US" dirty="0" smtClean="0">
                <a:latin typeface="微软雅黑" panose="020B0503020204020204" charset="-122"/>
                <a:ea typeface="微软雅黑" panose="020B0503020204020204" charset="-122"/>
              </a:rPr>
              <a:t>如果要对案卷号（案卷目录）或者件号（卷内目录）排序进行上下调整，可勾选某一条数据，点击“上移”、“下移”按钮操作。</a:t>
            </a:r>
            <a:endParaRPr lang="zh-CN" altLang="en-US" dirty="0" smtClean="0">
              <a:latin typeface="微软雅黑" panose="020B0503020204020204" charset="-122"/>
              <a:ea typeface="微软雅黑" panose="020B0503020204020204" charset="-122"/>
            </a:endParaRPr>
          </a:p>
        </p:txBody>
      </p:sp>
      <p:pic>
        <p:nvPicPr>
          <p:cNvPr id="4" name="图片 3" descr="D:\Work\轩恩\PPT\Design\20200622_韵达培训\图片13.jpg图片13"/>
          <p:cNvPicPr>
            <a:picLocks noChangeAspect="1"/>
          </p:cNvPicPr>
          <p:nvPr/>
        </p:nvPicPr>
        <p:blipFill>
          <a:blip r:embed="rId1"/>
          <a:srcRect/>
          <a:stretch>
            <a:fillRect/>
          </a:stretch>
        </p:blipFill>
        <p:spPr>
          <a:xfrm>
            <a:off x="1956000" y="2117960"/>
            <a:ext cx="8280000" cy="4236720"/>
          </a:xfrm>
          <a:prstGeom prst="rect">
            <a:avLst/>
          </a:prstGeom>
          <a:effectLst>
            <a:outerShdw blurRad="63500" algn="ctr" rotWithShape="0">
              <a:prstClr val="black">
                <a:alpha val="30000"/>
              </a:prstClr>
            </a:outerShdw>
          </a:effectLst>
        </p:spPr>
      </p:pic>
      <p:sp>
        <p:nvSpPr>
          <p:cNvPr id="5" name="矩形 4"/>
          <p:cNvSpPr/>
          <p:nvPr/>
        </p:nvSpPr>
        <p:spPr>
          <a:xfrm>
            <a:off x="3114000" y="4122000"/>
            <a:ext cx="174625" cy="174625"/>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7" name="矩形 6"/>
          <p:cNvSpPr/>
          <p:nvPr/>
        </p:nvSpPr>
        <p:spPr>
          <a:xfrm>
            <a:off x="3466800" y="3002400"/>
            <a:ext cx="667385" cy="232410"/>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useBgFill="1">
        <p:nvSpPr>
          <p:cNvPr id="6" name="文本框 5"/>
          <p:cNvSpPr txBox="1"/>
          <p:nvPr>
            <p:custDataLst>
              <p:tags r:id="rId2"/>
            </p:custDataLst>
          </p:nvPr>
        </p:nvSpPr>
        <p:spPr>
          <a:xfrm>
            <a:off x="10178415" y="404495"/>
            <a:ext cx="2014220" cy="370205"/>
          </a:xfrm>
          <a:prstGeom prst="rect">
            <a:avLst/>
          </a:prstGeom>
        </p:spPr>
        <p:txBody>
          <a:bodyPr wrap="square" rtlCol="0">
            <a:noAutofit/>
          </a:bodyPr>
          <a:p>
            <a:endParaRPr lang="zh-CN"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t>导入、导出记录</a:t>
            </a:r>
            <a:endParaRPr lang="zh-CN" altLang="en-US"/>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grpSp>
        <p:nvGrpSpPr>
          <p:cNvPr id="6" name="组合 5"/>
          <p:cNvGrpSpPr/>
          <p:nvPr/>
        </p:nvGrpSpPr>
        <p:grpSpPr>
          <a:xfrm>
            <a:off x="1173163" y="2067560"/>
            <a:ext cx="9846945" cy="3191510"/>
            <a:chOff x="1847" y="3934"/>
            <a:chExt cx="15507" cy="5026"/>
          </a:xfrm>
        </p:grpSpPr>
        <p:grpSp>
          <p:nvGrpSpPr>
            <p:cNvPr id="13" name="组合 12"/>
            <p:cNvGrpSpPr/>
            <p:nvPr/>
          </p:nvGrpSpPr>
          <p:grpSpPr>
            <a:xfrm>
              <a:off x="1847" y="3934"/>
              <a:ext cx="15507" cy="5026"/>
              <a:chOff x="1859" y="4115"/>
              <a:chExt cx="15507" cy="5026"/>
            </a:xfrm>
          </p:grpSpPr>
          <p:sp>
            <p:nvSpPr>
              <p:cNvPr id="12" name="矩形 11"/>
              <p:cNvSpPr/>
              <p:nvPr/>
            </p:nvSpPr>
            <p:spPr>
              <a:xfrm>
                <a:off x="1955" y="4115"/>
                <a:ext cx="15291" cy="5027"/>
              </a:xfrm>
              <a:prstGeom prst="rect">
                <a:avLst/>
              </a:prstGeom>
              <a:solidFill>
                <a:schemeClr val="accent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1859" y="4115"/>
                <a:ext cx="120" cy="502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17246" y="4115"/>
                <a:ext cx="120" cy="502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5" name="TextBox 3"/>
            <p:cNvSpPr txBox="1"/>
            <p:nvPr/>
          </p:nvSpPr>
          <p:spPr>
            <a:xfrm>
              <a:off x="2721" y="4966"/>
              <a:ext cx="13760" cy="2761"/>
            </a:xfrm>
            <a:prstGeom prst="rect">
              <a:avLst/>
            </a:prstGeom>
            <a:noFill/>
          </p:spPr>
          <p:txBody>
            <a:bodyPr wrap="square" rtlCol="0">
              <a:spAutoFit/>
            </a:bodyPr>
            <a:p>
              <a:pPr>
                <a:lnSpc>
                  <a:spcPct val="150000"/>
                </a:lnSpc>
              </a:pPr>
              <a:r>
                <a:rPr lang="zh-CN" altLang="en-US" dirty="0" smtClean="0">
                  <a:solidFill>
                    <a:schemeClr val="tx1">
                      <a:lumMod val="85000"/>
                      <a:lumOff val="15000"/>
                    </a:schemeClr>
                  </a:solidFill>
                  <a:latin typeface="微软雅黑" panose="020B0503020204020204" charset="-122"/>
                  <a:ea typeface="微软雅黑" panose="020B0503020204020204" charset="-122"/>
                </a:rPr>
                <a:t>       </a:t>
              </a:r>
              <a:r>
                <a:rPr lang="zh-CN" altLang="en-US" dirty="0" smtClean="0">
                  <a:latin typeface="微软雅黑" panose="020B0503020204020204" charset="-122"/>
                  <a:ea typeface="微软雅黑" panose="020B0503020204020204" charset="-122"/>
                </a:rPr>
                <a:t>在Excel表格中整理好的数据，可以利用</a:t>
              </a:r>
              <a:r>
                <a:rPr lang="zh-CN" altLang="en-US" b="1" dirty="0" smtClean="0">
                  <a:solidFill>
                    <a:srgbClr val="FABE00"/>
                  </a:solidFill>
                  <a:latin typeface="微软雅黑" panose="020B0503020204020204" charset="-122"/>
                  <a:ea typeface="微软雅黑" panose="020B0503020204020204" charset="-122"/>
                </a:rPr>
                <a:t>“导入”</a:t>
              </a:r>
              <a:r>
                <a:rPr lang="zh-CN" altLang="en-US" dirty="0" smtClean="0">
                  <a:latin typeface="微软雅黑" panose="020B0503020204020204" charset="-122"/>
                  <a:ea typeface="微软雅黑" panose="020B0503020204020204" charset="-122"/>
                </a:rPr>
                <a:t>功能进行直接导入（注意：表格的字段必须严格按照系统提供的模板进行填写）</a:t>
              </a:r>
              <a:endParaRPr lang="zh-CN" altLang="en-US" dirty="0" smtClean="0">
                <a:latin typeface="微软雅黑" panose="020B0503020204020204" charset="-122"/>
                <a:ea typeface="微软雅黑" panose="020B0503020204020204" charset="-122"/>
              </a:endParaRPr>
            </a:p>
            <a:p>
              <a:pPr>
                <a:lnSpc>
                  <a:spcPct val="150000"/>
                </a:lnSpc>
              </a:pPr>
              <a:endParaRPr lang="zh-CN" altLang="en-US" dirty="0" smtClean="0">
                <a:latin typeface="微软雅黑" panose="020B0503020204020204" charset="-122"/>
                <a:ea typeface="微软雅黑" panose="020B0503020204020204" charset="-122"/>
              </a:endParaRPr>
            </a:p>
            <a:p>
              <a:pPr>
                <a:lnSpc>
                  <a:spcPct val="150000"/>
                </a:lnSpc>
              </a:pPr>
              <a:r>
                <a:rPr lang="zh-CN" altLang="en-US" dirty="0" smtClean="0">
                  <a:latin typeface="微软雅黑" panose="020B0503020204020204" charset="-122"/>
                  <a:ea typeface="微软雅黑" panose="020B0503020204020204" charset="-122"/>
                </a:rPr>
                <a:t>勾选需要</a:t>
              </a:r>
              <a:r>
                <a:rPr lang="zh-CN" altLang="en-US" b="1" dirty="0" smtClean="0">
                  <a:solidFill>
                    <a:srgbClr val="FABE00"/>
                  </a:solidFill>
                  <a:latin typeface="微软雅黑" panose="020B0503020204020204" charset="-122"/>
                  <a:ea typeface="微软雅黑" panose="020B0503020204020204" charset="-122"/>
                </a:rPr>
                <a:t>导出</a:t>
              </a:r>
              <a:r>
                <a:rPr lang="zh-CN" altLang="en-US" dirty="0" smtClean="0">
                  <a:latin typeface="微软雅黑" panose="020B0503020204020204" charset="-122"/>
                  <a:ea typeface="微软雅黑" panose="020B0503020204020204" charset="-122"/>
                </a:rPr>
                <a:t>的数据，可自主选择导出某些对自己有用的字段数据</a:t>
              </a:r>
              <a:endParaRPr lang="zh-CN" altLang="en-US" dirty="0" smtClean="0">
                <a:latin typeface="微软雅黑" panose="020B0503020204020204" charset="-122"/>
                <a:ea typeface="微软雅黑" panose="020B0503020204020204" charset="-122"/>
              </a:endParaRPr>
            </a:p>
          </p:txBody>
        </p:sp>
      </p:grpSp>
      <p:sp useBgFill="1">
        <p:nvSpPr>
          <p:cNvPr id="7" name="文本框 6"/>
          <p:cNvSpPr txBox="1"/>
          <p:nvPr>
            <p:custDataLst>
              <p:tags r:id="rId1"/>
            </p:custDataLst>
          </p:nvPr>
        </p:nvSpPr>
        <p:spPr>
          <a:xfrm>
            <a:off x="10178415" y="404495"/>
            <a:ext cx="2014220" cy="370205"/>
          </a:xfrm>
          <a:prstGeom prst="rect">
            <a:avLst/>
          </a:prstGeom>
        </p:spPr>
        <p:txBody>
          <a:bodyPr wrap="square" rtlCol="0">
            <a:noAutofit/>
          </a:bodyPr>
          <a:p>
            <a:endParaRPr lang="zh-CN"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t>导入、导出记录</a:t>
            </a:r>
            <a:endParaRPr lang="zh-CN" altLang="en-US"/>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sp>
        <p:nvSpPr>
          <p:cNvPr id="9" name="文本框 8"/>
          <p:cNvSpPr txBox="1"/>
          <p:nvPr/>
        </p:nvSpPr>
        <p:spPr>
          <a:xfrm>
            <a:off x="696318" y="1008000"/>
            <a:ext cx="10800000" cy="506730"/>
          </a:xfrm>
          <a:prstGeom prst="rect">
            <a:avLst/>
          </a:prstGeom>
          <a:noFill/>
        </p:spPr>
        <p:txBody>
          <a:bodyPr wrap="square" rtlCol="0" anchor="t" anchorCtr="0">
            <a:spAutoFit/>
          </a:bodyPr>
          <a:p>
            <a:pPr indent="0" algn="l" fontAlgn="auto">
              <a:lnSpc>
                <a:spcPct val="150000"/>
              </a:lnSpc>
            </a:pPr>
            <a:r>
              <a:rPr lang="zh-CN" altLang="en-US" dirty="0" smtClean="0">
                <a:latin typeface="微软雅黑" panose="020B0503020204020204" charset="-122"/>
                <a:ea typeface="微软雅黑" panose="020B0503020204020204" charset="-122"/>
              </a:rPr>
              <a:t>严格按照下载下来的表格模板进行填写，并导入</a:t>
            </a:r>
            <a:endParaRPr lang="zh-CN" altLang="en-US" dirty="0" smtClean="0">
              <a:latin typeface="微软雅黑" panose="020B0503020204020204" charset="-122"/>
              <a:ea typeface="微软雅黑" panose="020B0503020204020204" charset="-122"/>
            </a:endParaRPr>
          </a:p>
        </p:txBody>
      </p:sp>
      <p:pic>
        <p:nvPicPr>
          <p:cNvPr id="4" name="图片 3" descr="D:\Work\轩恩\PPT\Design\20200622_韵达培训\图片14.jpg图片14"/>
          <p:cNvPicPr>
            <a:picLocks noChangeAspect="1"/>
          </p:cNvPicPr>
          <p:nvPr/>
        </p:nvPicPr>
        <p:blipFill>
          <a:blip r:embed="rId1"/>
          <a:srcRect/>
          <a:stretch>
            <a:fillRect/>
          </a:stretch>
        </p:blipFill>
        <p:spPr>
          <a:xfrm>
            <a:off x="1956435" y="1917065"/>
            <a:ext cx="8279130" cy="4264025"/>
          </a:xfrm>
          <a:prstGeom prst="rect">
            <a:avLst/>
          </a:prstGeom>
          <a:effectLst>
            <a:outerShdw blurRad="63500" algn="ctr" rotWithShape="0">
              <a:prstClr val="black">
                <a:alpha val="30000"/>
              </a:prstClr>
            </a:outerShdw>
          </a:effectLst>
        </p:spPr>
      </p:pic>
      <p:sp>
        <p:nvSpPr>
          <p:cNvPr id="5" name="矩形 4"/>
          <p:cNvSpPr/>
          <p:nvPr/>
        </p:nvSpPr>
        <p:spPr>
          <a:xfrm>
            <a:off x="5572760" y="2630170"/>
            <a:ext cx="1025525" cy="427355"/>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useBgFill="1">
        <p:nvSpPr>
          <p:cNvPr id="6" name="文本框 5"/>
          <p:cNvSpPr txBox="1"/>
          <p:nvPr>
            <p:custDataLst>
              <p:tags r:id="rId2"/>
            </p:custDataLst>
          </p:nvPr>
        </p:nvSpPr>
        <p:spPr>
          <a:xfrm>
            <a:off x="10178415" y="404495"/>
            <a:ext cx="2014220" cy="370205"/>
          </a:xfrm>
          <a:prstGeom prst="rect">
            <a:avLst/>
          </a:prstGeom>
        </p:spPr>
        <p:txBody>
          <a:bodyPr wrap="square" rtlCol="0">
            <a:noAutofit/>
          </a:bodyPr>
          <a:p>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t>文件夹</a:t>
            </a:r>
            <a:r>
              <a:rPr lang="zh-CN" altLang="en-US"/>
              <a:t>上传</a:t>
            </a:r>
            <a:endParaRPr lang="zh-CN" altLang="en-US"/>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pic>
        <p:nvPicPr>
          <p:cNvPr id="4" name="图片 3"/>
          <p:cNvPicPr>
            <a:picLocks noChangeAspect="1"/>
          </p:cNvPicPr>
          <p:nvPr/>
        </p:nvPicPr>
        <p:blipFill>
          <a:blip r:embed="rId1"/>
          <a:stretch>
            <a:fillRect/>
          </a:stretch>
        </p:blipFill>
        <p:spPr>
          <a:xfrm>
            <a:off x="1506410" y="1101725"/>
            <a:ext cx="9179814" cy="4544568"/>
          </a:xfrm>
          <a:prstGeom prst="rect">
            <a:avLst/>
          </a:prstGeom>
        </p:spPr>
      </p:pic>
      <p:pic>
        <p:nvPicPr>
          <p:cNvPr id="5" name="Picture 3"/>
          <p:cNvPicPr>
            <a:picLocks noChangeAspect="1" noChangeArrowheads="1"/>
          </p:cNvPicPr>
          <p:nvPr/>
        </p:nvPicPr>
        <p:blipFill>
          <a:blip r:embed="rId2" cstate="print"/>
          <a:srcRect/>
          <a:stretch>
            <a:fillRect/>
          </a:stretch>
        </p:blipFill>
        <p:spPr bwMode="auto">
          <a:xfrm>
            <a:off x="4352615" y="2887647"/>
            <a:ext cx="3270250" cy="973137"/>
          </a:xfrm>
          <a:prstGeom prst="rect">
            <a:avLst/>
          </a:prstGeom>
          <a:noFill/>
          <a:ln w="9525">
            <a:noFill/>
            <a:miter lim="800000"/>
            <a:headEnd/>
            <a:tailEnd/>
          </a:ln>
          <a:effectLst>
            <a:outerShdw blurRad="50800" algn="ctr" rotWithShape="0">
              <a:prstClr val="black">
                <a:alpha val="40000"/>
              </a:prstClr>
            </a:outerShdw>
          </a:effectLst>
        </p:spPr>
      </p:pic>
      <p:cxnSp>
        <p:nvCxnSpPr>
          <p:cNvPr id="6" name="直接箭头连接符 5"/>
          <p:cNvCxnSpPr/>
          <p:nvPr/>
        </p:nvCxnSpPr>
        <p:spPr>
          <a:xfrm flipH="1" flipV="1">
            <a:off x="4784725" y="2455545"/>
            <a:ext cx="0" cy="104521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251835" y="2189480"/>
            <a:ext cx="2016125" cy="2413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8" name="Picture 4"/>
          <p:cNvPicPr>
            <a:picLocks noChangeAspect="1" noChangeArrowheads="1"/>
          </p:cNvPicPr>
          <p:nvPr/>
        </p:nvPicPr>
        <p:blipFill>
          <a:blip r:embed="rId3" cstate="print"/>
          <a:srcRect r="-3356"/>
          <a:stretch>
            <a:fillRect/>
          </a:stretch>
        </p:blipFill>
        <p:spPr bwMode="auto">
          <a:xfrm>
            <a:off x="6023062" y="4962018"/>
            <a:ext cx="3168352" cy="1287463"/>
          </a:xfrm>
          <a:prstGeom prst="rect">
            <a:avLst/>
          </a:prstGeom>
          <a:noFill/>
          <a:ln w="9525">
            <a:noFill/>
            <a:miter lim="800000"/>
            <a:headEnd/>
            <a:tailEnd/>
          </a:ln>
          <a:effectLst>
            <a:outerShdw blurRad="50800" algn="ctr" rotWithShape="0">
              <a:prstClr val="black">
                <a:alpha val="40000"/>
              </a:prstClr>
            </a:outerShdw>
          </a:effectLst>
        </p:spPr>
      </p:pic>
      <p:sp>
        <p:nvSpPr>
          <p:cNvPr id="9" name="矩形 8"/>
          <p:cNvSpPr/>
          <p:nvPr/>
        </p:nvSpPr>
        <p:spPr>
          <a:xfrm>
            <a:off x="6023062" y="5579610"/>
            <a:ext cx="2232248" cy="57606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矩形 24"/>
          <p:cNvSpPr/>
          <p:nvPr/>
        </p:nvSpPr>
        <p:spPr>
          <a:xfrm>
            <a:off x="2340000" y="4677410"/>
            <a:ext cx="173990" cy="63944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TextBox 12"/>
          <p:cNvSpPr txBox="1"/>
          <p:nvPr/>
        </p:nvSpPr>
        <p:spPr>
          <a:xfrm>
            <a:off x="8321040" y="5689600"/>
            <a:ext cx="3049905" cy="368300"/>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smtClean="0">
                <a:solidFill>
                  <a:schemeClr val="tx1">
                    <a:lumMod val="75000"/>
                    <a:lumOff val="25000"/>
                  </a:schemeClr>
                </a:solidFill>
                <a:latin typeface="微软雅黑" panose="020B0503020204020204" charset="-122"/>
                <a:ea typeface="微软雅黑" panose="020B0503020204020204" charset="-122"/>
              </a:rPr>
              <a:t>文件名为题名生成卷内数据</a:t>
            </a:r>
            <a:endParaRPr lang="zh-CN" altLang="en-US" dirty="0" smtClean="0">
              <a:solidFill>
                <a:schemeClr val="tx1">
                  <a:lumMod val="75000"/>
                  <a:lumOff val="25000"/>
                </a:schemeClr>
              </a:solidFill>
              <a:latin typeface="微软雅黑" panose="020B0503020204020204" charset="-122"/>
              <a:ea typeface="微软雅黑" panose="020B0503020204020204" charset="-122"/>
            </a:endParaRPr>
          </a:p>
        </p:txBody>
      </p:sp>
      <p:sp>
        <p:nvSpPr>
          <p:cNvPr id="27" name="TextBox 13"/>
          <p:cNvSpPr txBox="1"/>
          <p:nvPr/>
        </p:nvSpPr>
        <p:spPr>
          <a:xfrm>
            <a:off x="4914456" y="2518082"/>
            <a:ext cx="1800200" cy="368300"/>
          </a:xfrm>
          <a:prstGeom prst="rect">
            <a:avLst/>
          </a:prstGeom>
          <a:solidFill>
            <a:srgbClr val="FFFFFF"/>
          </a:solid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smtClean="0">
                <a:solidFill>
                  <a:schemeClr val="tx1">
                    <a:lumMod val="75000"/>
                    <a:lumOff val="25000"/>
                  </a:schemeClr>
                </a:solidFill>
                <a:latin typeface="微软雅黑" panose="020B0503020204020204" charset="-122"/>
                <a:ea typeface="微软雅黑" panose="020B0503020204020204" charset="-122"/>
              </a:rPr>
              <a:t>文件夹名为题名</a:t>
            </a:r>
            <a:endParaRPr lang="zh-CN" altLang="en-US" dirty="0" smtClean="0">
              <a:solidFill>
                <a:schemeClr val="tx1">
                  <a:lumMod val="75000"/>
                  <a:lumOff val="25000"/>
                </a:schemeClr>
              </a:solidFill>
              <a:latin typeface="微软雅黑" panose="020B0503020204020204" charset="-122"/>
              <a:ea typeface="微软雅黑" panose="020B0503020204020204" charset="-122"/>
            </a:endParaRPr>
          </a:p>
        </p:txBody>
      </p:sp>
      <p:sp>
        <p:nvSpPr>
          <p:cNvPr id="28" name="矩形 27"/>
          <p:cNvSpPr/>
          <p:nvPr/>
        </p:nvSpPr>
        <p:spPr>
          <a:xfrm>
            <a:off x="3780155" y="4668520"/>
            <a:ext cx="2014855" cy="6477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29" name="直接箭头连接符 28"/>
          <p:cNvCxnSpPr/>
          <p:nvPr/>
        </p:nvCxnSpPr>
        <p:spPr>
          <a:xfrm flipH="1" flipV="1">
            <a:off x="5808345" y="5300980"/>
            <a:ext cx="215900" cy="28829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4536000" y="3492490"/>
            <a:ext cx="1260000" cy="2160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矩形 30"/>
          <p:cNvSpPr/>
          <p:nvPr/>
        </p:nvSpPr>
        <p:spPr>
          <a:xfrm>
            <a:off x="2354580" y="5967730"/>
            <a:ext cx="2997200" cy="36830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smtClean="0">
                <a:solidFill>
                  <a:schemeClr val="tx1">
                    <a:lumMod val="75000"/>
                    <a:lumOff val="25000"/>
                  </a:schemeClr>
                </a:solidFill>
                <a:latin typeface="微软雅黑" panose="020B0503020204020204" charset="-122"/>
                <a:ea typeface="微软雅黑" panose="020B0503020204020204" charset="-122"/>
              </a:rPr>
              <a:t>文件挂接到相应数据下</a:t>
            </a:r>
            <a:endParaRPr lang="zh-CN" altLang="en-US" dirty="0" smtClean="0">
              <a:solidFill>
                <a:schemeClr val="tx1">
                  <a:lumMod val="75000"/>
                  <a:lumOff val="25000"/>
                </a:schemeClr>
              </a:solidFill>
              <a:latin typeface="微软雅黑" panose="020B0503020204020204" charset="-122"/>
              <a:ea typeface="微软雅黑" panose="020B0503020204020204" charset="-122"/>
            </a:endParaRPr>
          </a:p>
        </p:txBody>
      </p:sp>
      <p:cxnSp>
        <p:nvCxnSpPr>
          <p:cNvPr id="32" name="肘形连接符 31"/>
          <p:cNvCxnSpPr>
            <a:stCxn id="9" idx="1"/>
            <a:endCxn id="25" idx="2"/>
          </p:cNvCxnSpPr>
          <p:nvPr/>
        </p:nvCxnSpPr>
        <p:spPr>
          <a:xfrm rot="10800000">
            <a:off x="2426335" y="5316220"/>
            <a:ext cx="3596005" cy="550545"/>
          </a:xfrm>
          <a:prstGeom prst="bentConnector2">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useBgFill="1">
        <p:nvSpPr>
          <p:cNvPr id="10" name="文本框 9"/>
          <p:cNvSpPr txBox="1"/>
          <p:nvPr>
            <p:custDataLst>
              <p:tags r:id="rId4"/>
            </p:custDataLst>
          </p:nvPr>
        </p:nvSpPr>
        <p:spPr>
          <a:xfrm>
            <a:off x="10178415" y="404495"/>
            <a:ext cx="2014220" cy="370205"/>
          </a:xfrm>
          <a:prstGeom prst="rect">
            <a:avLst/>
          </a:prstGeom>
        </p:spPr>
        <p:txBody>
          <a:bodyPr wrap="square" rtlCol="0">
            <a:noAutofit/>
          </a:bodyPr>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什么是档案</a:t>
            </a:r>
            <a:endParaRPr lang="zh-CN" altLang="en-US"/>
          </a:p>
        </p:txBody>
      </p:sp>
      <p:sp>
        <p:nvSpPr>
          <p:cNvPr id="3" name="灯片编号占位符 2"/>
          <p:cNvSpPr>
            <a:spLocks noGrp="1"/>
          </p:cNvSpPr>
          <p:nvPr>
            <p:ph type="sldNum" sz="quarter" idx="12"/>
          </p:nvPr>
        </p:nvSpPr>
        <p:spPr/>
        <p:txBody>
          <a:bodyPr/>
          <a:p>
            <a:fld id="{855B1242-01AC-4BF5-A2F4-D80D250D0113}" type="slidenum">
              <a:rPr lang="zh-CN" altLang="en-US" smtClean="0"/>
            </a:fld>
            <a:endParaRPr lang="zh-CN" altLang="en-US"/>
          </a:p>
        </p:txBody>
      </p:sp>
      <p:sp>
        <p:nvSpPr>
          <p:cNvPr id="9" name="文本框 8"/>
          <p:cNvSpPr txBox="1"/>
          <p:nvPr/>
        </p:nvSpPr>
        <p:spPr>
          <a:xfrm>
            <a:off x="1430655" y="1434465"/>
            <a:ext cx="9331960" cy="3723005"/>
          </a:xfrm>
          <a:prstGeom prst="rect">
            <a:avLst/>
          </a:prstGeom>
          <a:noFill/>
        </p:spPr>
        <p:txBody>
          <a:bodyPr wrap="square" rtlCol="0" anchor="t" anchorCtr="0">
            <a:spAutoFit/>
          </a:bodyPr>
          <a:p>
            <a:pPr indent="539750" algn="l" fontAlgn="auto">
              <a:lnSpc>
                <a:spcPct val="200000"/>
              </a:lnSpc>
              <a:spcBef>
                <a:spcPts val="1200"/>
              </a:spcBef>
              <a:spcAft>
                <a:spcPts val="1200"/>
              </a:spcAft>
            </a:pPr>
            <a:r>
              <a:rPr lang="zh-CN" altLang="en-US" dirty="0" smtClean="0">
                <a:solidFill>
                  <a:schemeClr val="tx1">
                    <a:lumMod val="85000"/>
                    <a:lumOff val="15000"/>
                  </a:schemeClr>
                </a:solidFill>
                <a:latin typeface="微软雅黑" panose="020B0503020204020204" charset="-122"/>
                <a:ea typeface="微软雅黑" panose="020B0503020204020204" charset="-122"/>
              </a:rPr>
              <a:t>档案是指人们在各项社会活动中直接形成的各种形式的</a:t>
            </a:r>
            <a:r>
              <a:rPr lang="zh-CN" altLang="en-US" b="1" dirty="0" smtClean="0">
                <a:solidFill>
                  <a:srgbClr val="ABC842"/>
                </a:solidFill>
                <a:latin typeface="微软雅黑" panose="020B0503020204020204" charset="-122"/>
                <a:ea typeface="微软雅黑" panose="020B0503020204020204" charset="-122"/>
              </a:rPr>
              <a:t>具有保存价值的原始记录</a:t>
            </a:r>
            <a:r>
              <a:rPr lang="zh-CN" altLang="en-US" dirty="0" smtClean="0">
                <a:solidFill>
                  <a:schemeClr val="tx1">
                    <a:lumMod val="85000"/>
                    <a:lumOff val="15000"/>
                  </a:schemeClr>
                </a:solidFill>
                <a:latin typeface="微软雅黑" panose="020B0503020204020204" charset="-122"/>
                <a:ea typeface="微软雅黑" panose="020B0503020204020204" charset="-122"/>
              </a:rPr>
              <a:t>。档案来源于文件，文件是档案的基础，档案是</a:t>
            </a:r>
            <a:r>
              <a:rPr lang="zh-CN" altLang="en-US" b="1" dirty="0" smtClean="0">
                <a:solidFill>
                  <a:srgbClr val="ABC842"/>
                </a:solidFill>
                <a:latin typeface="微软雅黑" panose="020B0503020204020204" charset="-122"/>
                <a:ea typeface="微软雅黑" panose="020B0503020204020204" charset="-122"/>
              </a:rPr>
              <a:t>文件的精华</a:t>
            </a:r>
            <a:r>
              <a:rPr lang="zh-CN" altLang="en-US" dirty="0" smtClean="0">
                <a:solidFill>
                  <a:schemeClr val="tx1">
                    <a:lumMod val="85000"/>
                    <a:lumOff val="15000"/>
                  </a:schemeClr>
                </a:solidFill>
                <a:latin typeface="微软雅黑" panose="020B0503020204020204" charset="-122"/>
                <a:ea typeface="微软雅黑" panose="020B0503020204020204" charset="-122"/>
              </a:rPr>
              <a:t>。</a:t>
            </a:r>
            <a:endParaRPr lang="zh-CN" altLang="en-US" dirty="0" smtClean="0">
              <a:solidFill>
                <a:schemeClr val="tx1">
                  <a:lumMod val="85000"/>
                  <a:lumOff val="15000"/>
                </a:schemeClr>
              </a:solidFill>
              <a:latin typeface="微软雅黑" panose="020B0503020204020204" charset="-122"/>
              <a:ea typeface="微软雅黑" panose="020B0503020204020204" charset="-122"/>
            </a:endParaRPr>
          </a:p>
          <a:p>
            <a:pPr indent="539750" algn="l" fontAlgn="auto">
              <a:lnSpc>
                <a:spcPct val="200000"/>
              </a:lnSpc>
              <a:spcBef>
                <a:spcPts val="1200"/>
              </a:spcBef>
              <a:spcAft>
                <a:spcPts val="1200"/>
              </a:spcAft>
            </a:pPr>
            <a:r>
              <a:rPr lang="zh-CN" altLang="en-US" dirty="0" smtClean="0">
                <a:solidFill>
                  <a:schemeClr val="tx1">
                    <a:lumMod val="85000"/>
                    <a:lumOff val="15000"/>
                  </a:schemeClr>
                </a:solidFill>
                <a:latin typeface="微软雅黑" panose="020B0503020204020204" charset="-122"/>
                <a:ea typeface="微软雅黑" panose="020B0503020204020204" charset="-122"/>
              </a:rPr>
              <a:t>档案的形式多种多样。从载体来看，有甲骨、金石、缣帛、简册、纸质、胶磁等；20世纪中期以后，档案载体又发生了革命性的变化，产生了以代码形式记录在磁带、磁盘、光盘等载体上、依赖计算机系统存取并可在通信网络上传输的电子文件，这些</a:t>
            </a:r>
            <a:r>
              <a:rPr lang="zh-CN" altLang="en-US" b="1" dirty="0" smtClean="0">
                <a:solidFill>
                  <a:srgbClr val="ABC842"/>
                </a:solidFill>
                <a:latin typeface="微软雅黑" panose="020B0503020204020204" charset="-122"/>
                <a:ea typeface="微软雅黑" panose="020B0503020204020204" charset="-122"/>
              </a:rPr>
              <a:t>具有保存价值的已归档的电子文件及相应的支持软件</a:t>
            </a:r>
            <a:r>
              <a:rPr lang="zh-CN" altLang="en-US" dirty="0" smtClean="0">
                <a:solidFill>
                  <a:schemeClr val="tx1">
                    <a:lumMod val="85000"/>
                    <a:lumOff val="15000"/>
                  </a:schemeClr>
                </a:solidFill>
                <a:latin typeface="微软雅黑" panose="020B0503020204020204" charset="-122"/>
                <a:ea typeface="微软雅黑" panose="020B0503020204020204" charset="-122"/>
              </a:rPr>
              <a:t>，</a:t>
            </a:r>
            <a:r>
              <a:rPr lang="zh-CN" altLang="en-US" b="1" dirty="0" smtClean="0">
                <a:solidFill>
                  <a:srgbClr val="ABC842"/>
                </a:solidFill>
                <a:latin typeface="微软雅黑" panose="020B0503020204020204" charset="-122"/>
                <a:ea typeface="微软雅黑" panose="020B0503020204020204" charset="-122"/>
              </a:rPr>
              <a:t>参数和其他相关数据称为电子档案</a:t>
            </a:r>
            <a:r>
              <a:rPr lang="zh-CN" altLang="en-US" dirty="0" smtClean="0">
                <a:solidFill>
                  <a:schemeClr val="tx1">
                    <a:lumMod val="85000"/>
                    <a:lumOff val="15000"/>
                  </a:schemeClr>
                </a:solidFill>
                <a:latin typeface="微软雅黑" panose="020B0503020204020204" charset="-122"/>
                <a:ea typeface="微软雅黑" panose="020B0503020204020204" charset="-122"/>
              </a:rPr>
              <a:t>。</a:t>
            </a:r>
            <a:endParaRPr lang="zh-CN" altLang="en-US" dirty="0" smtClean="0">
              <a:solidFill>
                <a:schemeClr val="tx1">
                  <a:lumMod val="85000"/>
                  <a:lumOff val="15000"/>
                </a:schemeClr>
              </a:solidFill>
              <a:latin typeface="微软雅黑" panose="020B0503020204020204" charset="-122"/>
              <a:ea typeface="微软雅黑" panose="020B0503020204020204" charset="-122"/>
            </a:endParaRPr>
          </a:p>
        </p:txBody>
      </p:sp>
      <p:sp useBgFill="1">
        <p:nvSpPr>
          <p:cNvPr id="13" name="文本框 12"/>
          <p:cNvSpPr txBox="1"/>
          <p:nvPr/>
        </p:nvSpPr>
        <p:spPr>
          <a:xfrm>
            <a:off x="7800340" y="404495"/>
            <a:ext cx="4392295" cy="368300"/>
          </a:xfrm>
          <a:prstGeom prst="rect">
            <a:avLst/>
          </a:prstGeom>
        </p:spPr>
        <p:txBody>
          <a:bodyPr wrap="square" rtlCol="0">
            <a:spAutoFit/>
          </a:bodyPr>
          <a:p>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t>文件夹</a:t>
            </a:r>
            <a:r>
              <a:rPr lang="zh-CN" altLang="en-US"/>
              <a:t>上传</a:t>
            </a:r>
            <a:endParaRPr lang="zh-CN" altLang="en-US"/>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pic>
        <p:nvPicPr>
          <p:cNvPr id="5" name="图片 4"/>
          <p:cNvPicPr>
            <a:picLocks noChangeAspect="1"/>
          </p:cNvPicPr>
          <p:nvPr/>
        </p:nvPicPr>
        <p:blipFill>
          <a:blip r:embed="rId1"/>
          <a:stretch>
            <a:fillRect/>
          </a:stretch>
        </p:blipFill>
        <p:spPr>
          <a:xfrm>
            <a:off x="1276668" y="2147570"/>
            <a:ext cx="9639300" cy="971550"/>
          </a:xfrm>
          <a:prstGeom prst="rect">
            <a:avLst/>
          </a:prstGeom>
        </p:spPr>
      </p:pic>
      <p:pic>
        <p:nvPicPr>
          <p:cNvPr id="25" name="Picture 3"/>
          <p:cNvPicPr>
            <a:picLocks noChangeAspect="1" noChangeArrowheads="1"/>
          </p:cNvPicPr>
          <p:nvPr/>
        </p:nvPicPr>
        <p:blipFill>
          <a:blip r:embed="rId2" cstate="print"/>
          <a:srcRect/>
          <a:stretch>
            <a:fillRect/>
          </a:stretch>
        </p:blipFill>
        <p:spPr bwMode="auto">
          <a:xfrm>
            <a:off x="6166817" y="3778145"/>
            <a:ext cx="3270250" cy="973137"/>
          </a:xfrm>
          <a:prstGeom prst="rect">
            <a:avLst/>
          </a:prstGeom>
          <a:noFill/>
          <a:ln w="9525">
            <a:noFill/>
            <a:miter lim="800000"/>
            <a:headEnd/>
            <a:tailEnd/>
          </a:ln>
        </p:spPr>
      </p:pic>
      <p:cxnSp>
        <p:nvCxnSpPr>
          <p:cNvPr id="26" name="直接箭头连接符 25"/>
          <p:cNvCxnSpPr/>
          <p:nvPr/>
        </p:nvCxnSpPr>
        <p:spPr>
          <a:xfrm flipV="1">
            <a:off x="6552000" y="2959100"/>
            <a:ext cx="0" cy="145161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6367590" y="4395737"/>
            <a:ext cx="1224136" cy="2160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8" name="矩形 27"/>
          <p:cNvSpPr/>
          <p:nvPr/>
        </p:nvSpPr>
        <p:spPr>
          <a:xfrm>
            <a:off x="5843905" y="2671445"/>
            <a:ext cx="1583690" cy="28829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29" name="Picture 4"/>
          <p:cNvPicPr>
            <a:picLocks noChangeAspect="1" noChangeArrowheads="1"/>
          </p:cNvPicPr>
          <p:nvPr/>
        </p:nvPicPr>
        <p:blipFill>
          <a:blip r:embed="rId3" cstate="print"/>
          <a:srcRect r="-3356"/>
          <a:stretch>
            <a:fillRect/>
          </a:stretch>
        </p:blipFill>
        <p:spPr bwMode="auto">
          <a:xfrm>
            <a:off x="2567429" y="3778145"/>
            <a:ext cx="3168352" cy="1287463"/>
          </a:xfrm>
          <a:prstGeom prst="rect">
            <a:avLst/>
          </a:prstGeom>
          <a:noFill/>
          <a:ln w="9525">
            <a:noFill/>
            <a:miter lim="800000"/>
            <a:headEnd/>
            <a:tailEnd/>
          </a:ln>
        </p:spPr>
      </p:pic>
      <p:sp>
        <p:nvSpPr>
          <p:cNvPr id="30" name="矩形 29"/>
          <p:cNvSpPr/>
          <p:nvPr/>
        </p:nvSpPr>
        <p:spPr>
          <a:xfrm>
            <a:off x="2567429" y="4395737"/>
            <a:ext cx="2232248" cy="57606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31" name="直接箭头连接符 30"/>
          <p:cNvCxnSpPr/>
          <p:nvPr/>
        </p:nvCxnSpPr>
        <p:spPr>
          <a:xfrm flipV="1">
            <a:off x="3181872" y="2959735"/>
            <a:ext cx="8255" cy="144000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3042000" y="2671200"/>
            <a:ext cx="288000" cy="2880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3" name="TextBox 16"/>
          <p:cNvSpPr txBox="1"/>
          <p:nvPr/>
        </p:nvSpPr>
        <p:spPr>
          <a:xfrm>
            <a:off x="3359150" y="3273425"/>
            <a:ext cx="2263140" cy="368300"/>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smtClean="0">
                <a:solidFill>
                  <a:schemeClr val="tx1">
                    <a:lumMod val="75000"/>
                    <a:lumOff val="25000"/>
                  </a:schemeClr>
                </a:solidFill>
                <a:latin typeface="微软雅黑" panose="020B0503020204020204" charset="-122"/>
                <a:ea typeface="微软雅黑" panose="020B0503020204020204" charset="-122"/>
              </a:rPr>
              <a:t>文件挂接到该数据</a:t>
            </a:r>
            <a:endParaRPr lang="zh-CN" altLang="en-US" dirty="0" smtClean="0">
              <a:solidFill>
                <a:schemeClr val="tx1">
                  <a:lumMod val="75000"/>
                  <a:lumOff val="25000"/>
                </a:schemeClr>
              </a:solidFill>
              <a:latin typeface="微软雅黑" panose="020B0503020204020204" charset="-122"/>
              <a:ea typeface="微软雅黑" panose="020B0503020204020204" charset="-122"/>
            </a:endParaRPr>
          </a:p>
        </p:txBody>
      </p:sp>
      <p:sp>
        <p:nvSpPr>
          <p:cNvPr id="34" name="TextBox 17"/>
          <p:cNvSpPr txBox="1"/>
          <p:nvPr/>
        </p:nvSpPr>
        <p:spPr>
          <a:xfrm>
            <a:off x="6814820" y="3273425"/>
            <a:ext cx="1976120" cy="368300"/>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smtClean="0">
                <a:solidFill>
                  <a:schemeClr val="tx1">
                    <a:lumMod val="75000"/>
                    <a:lumOff val="25000"/>
                  </a:schemeClr>
                </a:solidFill>
                <a:latin typeface="微软雅黑" panose="020B0503020204020204" charset="-122"/>
                <a:ea typeface="微软雅黑" panose="020B0503020204020204" charset="-122"/>
              </a:rPr>
              <a:t>文件夹名为题名</a:t>
            </a:r>
            <a:endParaRPr lang="zh-CN" altLang="en-US" dirty="0" smtClean="0">
              <a:solidFill>
                <a:schemeClr val="tx1">
                  <a:lumMod val="75000"/>
                  <a:lumOff val="25000"/>
                </a:schemeClr>
              </a:solidFill>
              <a:latin typeface="微软雅黑" panose="020B0503020204020204" charset="-122"/>
              <a:ea typeface="微软雅黑" panose="020B0503020204020204" charset="-122"/>
            </a:endParaRPr>
          </a:p>
        </p:txBody>
      </p:sp>
      <p:sp useBgFill="1">
        <p:nvSpPr>
          <p:cNvPr id="4" name="文本框 3"/>
          <p:cNvSpPr txBox="1"/>
          <p:nvPr>
            <p:custDataLst>
              <p:tags r:id="rId4"/>
            </p:custDataLst>
          </p:nvPr>
        </p:nvSpPr>
        <p:spPr>
          <a:xfrm>
            <a:off x="10178415" y="404495"/>
            <a:ext cx="2014220" cy="370205"/>
          </a:xfrm>
          <a:prstGeom prst="rect">
            <a:avLst/>
          </a:prstGeom>
        </p:spPr>
        <p:txBody>
          <a:bodyPr wrap="square" rtlCol="0">
            <a:noAutofit/>
          </a:bodyPr>
          <a:p>
            <a:endParaRPr lang="zh-CN"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t>提交移交申请</a:t>
            </a:r>
            <a:endParaRPr lang="zh-CN" altLang="en-US"/>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sp>
        <p:nvSpPr>
          <p:cNvPr id="9" name="文本框 8"/>
          <p:cNvSpPr txBox="1"/>
          <p:nvPr/>
        </p:nvSpPr>
        <p:spPr>
          <a:xfrm>
            <a:off x="696318" y="1008000"/>
            <a:ext cx="10800000" cy="506730"/>
          </a:xfrm>
          <a:prstGeom prst="rect">
            <a:avLst/>
          </a:prstGeom>
          <a:noFill/>
        </p:spPr>
        <p:txBody>
          <a:bodyPr wrap="square" rtlCol="0" anchor="t" anchorCtr="0">
            <a:spAutoFit/>
          </a:bodyPr>
          <a:p>
            <a:pPr indent="0" algn="l" fontAlgn="auto">
              <a:lnSpc>
                <a:spcPct val="150000"/>
              </a:lnSpc>
            </a:pPr>
            <a:r>
              <a:rPr lang="zh-CN" altLang="en-US" dirty="0" smtClean="0">
                <a:latin typeface="微软雅黑" panose="020B0503020204020204" charset="-122"/>
                <a:ea typeface="微软雅黑" panose="020B0503020204020204" charset="-122"/>
              </a:rPr>
              <a:t>录入完整的案卷数据（自动包含卷内），确认无误后，需要兼职档案员进行提交移交申请。</a:t>
            </a:r>
            <a:endParaRPr lang="zh-CN" altLang="en-US" dirty="0" smtClean="0">
              <a:latin typeface="微软雅黑" panose="020B0503020204020204" charset="-122"/>
              <a:ea typeface="微软雅黑" panose="020B0503020204020204" charset="-122"/>
            </a:endParaRPr>
          </a:p>
        </p:txBody>
      </p:sp>
      <p:pic>
        <p:nvPicPr>
          <p:cNvPr id="4" name="图片 3" descr="D:\Work\轩恩\PPT\Design\20200622_韵达培训\图片15.jpg图片15"/>
          <p:cNvPicPr>
            <a:picLocks noChangeAspect="1"/>
          </p:cNvPicPr>
          <p:nvPr/>
        </p:nvPicPr>
        <p:blipFill>
          <a:blip r:embed="rId1"/>
          <a:srcRect/>
          <a:stretch>
            <a:fillRect/>
          </a:stretch>
        </p:blipFill>
        <p:spPr>
          <a:xfrm>
            <a:off x="1956118" y="1988820"/>
            <a:ext cx="8279765" cy="4036695"/>
          </a:xfrm>
          <a:prstGeom prst="rect">
            <a:avLst/>
          </a:prstGeom>
          <a:effectLst>
            <a:outerShdw blurRad="63500" algn="ctr" rotWithShape="0">
              <a:prstClr val="black">
                <a:alpha val="30000"/>
              </a:prstClr>
            </a:outerShdw>
          </a:effectLst>
        </p:spPr>
      </p:pic>
      <p:sp>
        <p:nvSpPr>
          <p:cNvPr id="5" name="矩形 4"/>
          <p:cNvSpPr/>
          <p:nvPr/>
        </p:nvSpPr>
        <p:spPr>
          <a:xfrm>
            <a:off x="2921635" y="3311525"/>
            <a:ext cx="165100" cy="330835"/>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2921635" y="2705100"/>
            <a:ext cx="278765" cy="172720"/>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nvSpPr>
        <p:spPr>
          <a:xfrm>
            <a:off x="2504440" y="3318828"/>
            <a:ext cx="316230" cy="316230"/>
          </a:xfrm>
          <a:prstGeom prst="ellipse">
            <a:avLst/>
          </a:prstGeom>
          <a:solidFill>
            <a:srgbClr val="FFC000"/>
          </a:solidFill>
          <a:ln w="31750">
            <a:solidFill>
              <a:srgbClr val="F4A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dirty="0" smtClean="0"/>
              <a:t>1</a:t>
            </a:r>
            <a:endParaRPr lang="zh-CN" altLang="en-US" dirty="0"/>
          </a:p>
        </p:txBody>
      </p:sp>
      <p:sp>
        <p:nvSpPr>
          <p:cNvPr id="10" name="椭圆 9"/>
          <p:cNvSpPr/>
          <p:nvPr/>
        </p:nvSpPr>
        <p:spPr>
          <a:xfrm>
            <a:off x="3102928" y="2414270"/>
            <a:ext cx="316230" cy="316230"/>
          </a:xfrm>
          <a:prstGeom prst="ellipse">
            <a:avLst/>
          </a:prstGeom>
          <a:solidFill>
            <a:srgbClr val="FFC000"/>
          </a:solidFill>
          <a:ln w="31750">
            <a:solidFill>
              <a:srgbClr val="F4A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dirty="0" smtClean="0"/>
              <a:t>2</a:t>
            </a:r>
            <a:endParaRPr lang="zh-CN" altLang="en-US" dirty="0"/>
          </a:p>
        </p:txBody>
      </p:sp>
      <p:sp>
        <p:nvSpPr>
          <p:cNvPr id="11" name="椭圆 10"/>
          <p:cNvSpPr/>
          <p:nvPr/>
        </p:nvSpPr>
        <p:spPr>
          <a:xfrm>
            <a:off x="7525385" y="3982085"/>
            <a:ext cx="316230" cy="316230"/>
          </a:xfrm>
          <a:prstGeom prst="ellipse">
            <a:avLst/>
          </a:prstGeom>
          <a:solidFill>
            <a:srgbClr val="FFC000"/>
          </a:solidFill>
          <a:ln w="31750">
            <a:solidFill>
              <a:srgbClr val="F4A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dirty="0" smtClean="0"/>
              <a:t>3</a:t>
            </a:r>
            <a:endParaRPr lang="zh-CN" altLang="en-US" dirty="0"/>
          </a:p>
        </p:txBody>
      </p:sp>
      <p:sp>
        <p:nvSpPr>
          <p:cNvPr id="12" name="圆角矩形 11"/>
          <p:cNvSpPr/>
          <p:nvPr/>
        </p:nvSpPr>
        <p:spPr>
          <a:xfrm>
            <a:off x="3409950" y="5099685"/>
            <a:ext cx="5371465" cy="1026795"/>
          </a:xfrm>
          <a:prstGeom prst="roundRect">
            <a:avLst/>
          </a:prstGeom>
          <a:solidFill>
            <a:srgbClr val="FFFFFF"/>
          </a:solidFill>
          <a:ln w="31750">
            <a:solidFill>
              <a:srgbClr val="ABC842"/>
            </a:solid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p>
            <a:pPr>
              <a:lnSpc>
                <a:spcPct val="150000"/>
              </a:lnSpc>
              <a:spcBef>
                <a:spcPts val="600"/>
              </a:spcBef>
              <a:spcAft>
                <a:spcPts val="600"/>
              </a:spcAft>
            </a:pPr>
            <a:r>
              <a:rPr lang="zh-CN" altLang="en-US" sz="1400" b="1" dirty="0" smtClean="0">
                <a:solidFill>
                  <a:schemeClr val="tx1">
                    <a:lumMod val="85000"/>
                    <a:lumOff val="15000"/>
                  </a:schemeClr>
                </a:solidFill>
                <a:latin typeface="微软雅黑" panose="020B0503020204020204" charset="-122"/>
                <a:ea typeface="微软雅黑" panose="020B0503020204020204" charset="-122"/>
                <a:sym typeface="+mn-ea"/>
              </a:rPr>
              <a:t>勾选</a:t>
            </a:r>
            <a:r>
              <a:rPr lang="zh-CN" altLang="en-US" sz="1400" dirty="0" smtClean="0">
                <a:solidFill>
                  <a:schemeClr val="tx1">
                    <a:lumMod val="85000"/>
                    <a:lumOff val="15000"/>
                  </a:schemeClr>
                </a:solidFill>
                <a:latin typeface="微软雅黑" panose="020B0503020204020204" charset="-122"/>
                <a:ea typeface="微软雅黑" panose="020B0503020204020204" charset="-122"/>
                <a:sym typeface="+mn-ea"/>
              </a:rPr>
              <a:t>录入完整的案卷数据（自动包含卷内），点击“</a:t>
            </a:r>
            <a:r>
              <a:rPr lang="zh-CN" altLang="en-US" sz="1400" b="1" dirty="0" smtClean="0">
                <a:solidFill>
                  <a:schemeClr val="tx1">
                    <a:lumMod val="85000"/>
                    <a:lumOff val="15000"/>
                  </a:schemeClr>
                </a:solidFill>
                <a:latin typeface="微软雅黑" panose="020B0503020204020204" charset="-122"/>
                <a:ea typeface="微软雅黑" panose="020B0503020204020204" charset="-122"/>
                <a:sym typeface="+mn-ea"/>
              </a:rPr>
              <a:t>移交</a:t>
            </a:r>
            <a:r>
              <a:rPr lang="zh-CN" altLang="en-US" sz="1400" dirty="0" smtClean="0">
                <a:solidFill>
                  <a:schemeClr val="tx1">
                    <a:lumMod val="85000"/>
                    <a:lumOff val="15000"/>
                  </a:schemeClr>
                </a:solidFill>
                <a:latin typeface="微软雅黑" panose="020B0503020204020204" charset="-122"/>
                <a:ea typeface="微软雅黑" panose="020B0503020204020204" charset="-122"/>
                <a:sym typeface="+mn-ea"/>
              </a:rPr>
              <a:t>”按钮后，填写</a:t>
            </a:r>
            <a:r>
              <a:rPr lang="zh-CN" altLang="en-US" sz="1400" b="1" dirty="0" smtClean="0">
                <a:solidFill>
                  <a:schemeClr val="tx1">
                    <a:lumMod val="85000"/>
                    <a:lumOff val="15000"/>
                  </a:schemeClr>
                </a:solidFill>
                <a:latin typeface="微软雅黑" panose="020B0503020204020204" charset="-122"/>
                <a:ea typeface="微软雅黑" panose="020B0503020204020204" charset="-122"/>
                <a:sym typeface="+mn-ea"/>
              </a:rPr>
              <a:t>移交说明</a:t>
            </a:r>
            <a:r>
              <a:rPr lang="zh-CN" altLang="en-US" sz="1400" dirty="0" smtClean="0">
                <a:solidFill>
                  <a:schemeClr val="tx1">
                    <a:lumMod val="85000"/>
                    <a:lumOff val="15000"/>
                  </a:schemeClr>
                </a:solidFill>
                <a:latin typeface="微软雅黑" panose="020B0503020204020204" charset="-122"/>
                <a:ea typeface="微软雅黑" panose="020B0503020204020204" charset="-122"/>
                <a:sym typeface="+mn-ea"/>
              </a:rPr>
              <a:t>信息，点“</a:t>
            </a:r>
            <a:r>
              <a:rPr lang="zh-CN" altLang="en-US" sz="1400" b="1" dirty="0" smtClean="0">
                <a:solidFill>
                  <a:schemeClr val="tx1">
                    <a:lumMod val="85000"/>
                    <a:lumOff val="15000"/>
                  </a:schemeClr>
                </a:solidFill>
                <a:latin typeface="微软雅黑" panose="020B0503020204020204" charset="-122"/>
                <a:ea typeface="微软雅黑" panose="020B0503020204020204" charset="-122"/>
                <a:sym typeface="+mn-ea"/>
              </a:rPr>
              <a:t>保存</a:t>
            </a:r>
            <a:r>
              <a:rPr lang="zh-CN" altLang="en-US" sz="1400" dirty="0" smtClean="0">
                <a:solidFill>
                  <a:schemeClr val="tx1">
                    <a:lumMod val="85000"/>
                    <a:lumOff val="15000"/>
                  </a:schemeClr>
                </a:solidFill>
                <a:latin typeface="微软雅黑" panose="020B0503020204020204" charset="-122"/>
                <a:ea typeface="微软雅黑" panose="020B0503020204020204" charset="-122"/>
                <a:sym typeface="+mn-ea"/>
              </a:rPr>
              <a:t>”。</a:t>
            </a:r>
            <a:endParaRPr lang="zh-CN" altLang="en-US" sz="1400" dirty="0" smtClean="0">
              <a:solidFill>
                <a:schemeClr val="tx1">
                  <a:lumMod val="85000"/>
                  <a:lumOff val="15000"/>
                </a:schemeClr>
              </a:solidFill>
              <a:latin typeface="微软雅黑" panose="020B0503020204020204" charset="-122"/>
              <a:ea typeface="微软雅黑" panose="020B0503020204020204" charset="-122"/>
              <a:sym typeface="+mn-ea"/>
            </a:endParaRPr>
          </a:p>
        </p:txBody>
      </p:sp>
      <p:sp useBgFill="1">
        <p:nvSpPr>
          <p:cNvPr id="6" name="文本框 5"/>
          <p:cNvSpPr txBox="1"/>
          <p:nvPr>
            <p:custDataLst>
              <p:tags r:id="rId2"/>
            </p:custDataLst>
          </p:nvPr>
        </p:nvSpPr>
        <p:spPr>
          <a:xfrm>
            <a:off x="10178415" y="404495"/>
            <a:ext cx="2014220" cy="370205"/>
          </a:xfrm>
          <a:prstGeom prst="rect">
            <a:avLst/>
          </a:prstGeom>
        </p:spPr>
        <p:txBody>
          <a:bodyPr wrap="square" rtlCol="0">
            <a:noAutofit/>
          </a:bodyPr>
          <a:p>
            <a:endParaRPr lang="zh-CN"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384175" y="245110"/>
            <a:ext cx="5251450" cy="671830"/>
          </a:xfrm>
        </p:spPr>
        <p:txBody>
          <a:bodyPr/>
          <a:p>
            <a:r>
              <a:rPr lang="zh-CN" altLang="en-US"/>
              <a:t>提交移交申请</a:t>
            </a:r>
            <a:endParaRPr lang="zh-CN" altLang="en-US"/>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sp>
        <p:nvSpPr>
          <p:cNvPr id="25" name="文本框 24"/>
          <p:cNvSpPr txBox="1"/>
          <p:nvPr/>
        </p:nvSpPr>
        <p:spPr>
          <a:xfrm>
            <a:off x="696318" y="1008000"/>
            <a:ext cx="10800000" cy="506730"/>
          </a:xfrm>
          <a:prstGeom prst="rect">
            <a:avLst/>
          </a:prstGeom>
          <a:noFill/>
        </p:spPr>
        <p:txBody>
          <a:bodyPr wrap="square" rtlCol="0" anchor="t" anchorCtr="0">
            <a:spAutoFit/>
          </a:bodyPr>
          <a:p>
            <a:pPr indent="0" algn="l" fontAlgn="auto">
              <a:lnSpc>
                <a:spcPct val="150000"/>
              </a:lnSpc>
            </a:pPr>
            <a:r>
              <a:rPr lang="zh-CN" altLang="en-US" dirty="0" smtClean="0">
                <a:latin typeface="微软雅黑" panose="020B0503020204020204" charset="-122"/>
                <a:ea typeface="微软雅黑" panose="020B0503020204020204" charset="-122"/>
              </a:rPr>
              <a:t>在弹出的提交审批窗口内，选择档案馆老师，点</a:t>
            </a:r>
            <a:r>
              <a:rPr lang="zh-CN" altLang="en-US" b="1" dirty="0" smtClean="0">
                <a:solidFill>
                  <a:srgbClr val="ABC842"/>
                </a:solidFill>
                <a:latin typeface="微软雅黑" panose="020B0503020204020204" charset="-122"/>
                <a:ea typeface="微软雅黑" panose="020B0503020204020204" charset="-122"/>
              </a:rPr>
              <a:t>“确定”</a:t>
            </a:r>
            <a:r>
              <a:rPr lang="zh-CN" altLang="en-US" dirty="0" smtClean="0">
                <a:latin typeface="微软雅黑" panose="020B0503020204020204" charset="-122"/>
                <a:ea typeface="微软雅黑" panose="020B0503020204020204" charset="-122"/>
              </a:rPr>
              <a:t>，档案审核员即会收到审批消息进行审核。</a:t>
            </a:r>
            <a:endParaRPr lang="zh-CN" altLang="en-US" dirty="0" smtClean="0">
              <a:latin typeface="微软雅黑" panose="020B0503020204020204" charset="-122"/>
              <a:ea typeface="微软雅黑" panose="020B0503020204020204" charset="-122"/>
            </a:endParaRPr>
          </a:p>
        </p:txBody>
      </p:sp>
      <p:pic>
        <p:nvPicPr>
          <p:cNvPr id="26" name="图片 25" descr="D:\Work\轩恩\PPT\Design\20200622_韵达培训\图片16.jpg图片16"/>
          <p:cNvPicPr>
            <a:picLocks noChangeAspect="1"/>
          </p:cNvPicPr>
          <p:nvPr/>
        </p:nvPicPr>
        <p:blipFill>
          <a:blip r:embed="rId1"/>
          <a:srcRect/>
          <a:stretch>
            <a:fillRect/>
          </a:stretch>
        </p:blipFill>
        <p:spPr>
          <a:xfrm>
            <a:off x="1956000" y="1988922"/>
            <a:ext cx="8280000" cy="4023360"/>
          </a:xfrm>
          <a:prstGeom prst="rect">
            <a:avLst/>
          </a:prstGeom>
          <a:effectLst>
            <a:outerShdw blurRad="63500" algn="ctr" rotWithShape="0">
              <a:prstClr val="black">
                <a:alpha val="30000"/>
              </a:prstClr>
            </a:outerShdw>
          </a:effectLst>
        </p:spPr>
      </p:pic>
      <p:sp useBgFill="1">
        <p:nvSpPr>
          <p:cNvPr id="4" name="文本框 3"/>
          <p:cNvSpPr txBox="1"/>
          <p:nvPr>
            <p:custDataLst>
              <p:tags r:id="rId2"/>
            </p:custDataLst>
          </p:nvPr>
        </p:nvSpPr>
        <p:spPr>
          <a:xfrm>
            <a:off x="10178415" y="404495"/>
            <a:ext cx="2014220" cy="370205"/>
          </a:xfrm>
          <a:prstGeom prst="rect">
            <a:avLst/>
          </a:prstGeom>
        </p:spPr>
        <p:txBody>
          <a:bodyPr wrap="square" rtlCol="0">
            <a:noAutofit/>
          </a:bodyPr>
          <a:p>
            <a:endParaRPr lang="zh-CN"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t>提交移交申请</a:t>
            </a:r>
            <a:endParaRPr lang="zh-CN" altLang="en-US"/>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sp>
        <p:nvSpPr>
          <p:cNvPr id="9" name="文本框 8"/>
          <p:cNvSpPr txBox="1"/>
          <p:nvPr/>
        </p:nvSpPr>
        <p:spPr>
          <a:xfrm>
            <a:off x="696318" y="1008000"/>
            <a:ext cx="10800000" cy="922020"/>
          </a:xfrm>
          <a:prstGeom prst="rect">
            <a:avLst/>
          </a:prstGeom>
          <a:noFill/>
        </p:spPr>
        <p:txBody>
          <a:bodyPr wrap="square" rtlCol="0" anchor="t" anchorCtr="0">
            <a:spAutoFit/>
          </a:bodyPr>
          <a:p>
            <a:pPr indent="0" algn="l" fontAlgn="auto">
              <a:lnSpc>
                <a:spcPct val="150000"/>
              </a:lnSpc>
            </a:pPr>
            <a:r>
              <a:rPr lang="zh-CN" altLang="en-US" dirty="0" smtClean="0">
                <a:latin typeface="微软雅黑" panose="020B0503020204020204" charset="-122"/>
                <a:ea typeface="微软雅黑" panose="020B0503020204020204" charset="-122"/>
              </a:rPr>
              <a:t>审批通过或者被拒绝，会收到短消息提醒。</a:t>
            </a:r>
            <a:endParaRPr lang="zh-CN" altLang="en-US" dirty="0" smtClean="0">
              <a:latin typeface="微软雅黑" panose="020B0503020204020204" charset="-122"/>
              <a:ea typeface="微软雅黑" panose="020B0503020204020204" charset="-122"/>
            </a:endParaRPr>
          </a:p>
          <a:p>
            <a:pPr indent="0" algn="l" fontAlgn="auto">
              <a:lnSpc>
                <a:spcPct val="150000"/>
              </a:lnSpc>
            </a:pPr>
            <a:r>
              <a:rPr lang="zh-CN" altLang="en-US" dirty="0" smtClean="0">
                <a:latin typeface="微软雅黑" panose="020B0503020204020204" charset="-122"/>
                <a:ea typeface="微软雅黑" panose="020B0503020204020204" charset="-122"/>
              </a:rPr>
              <a:t>如果被拒绝会收到拒绝的原因，兼职档案员需根据原因重新修改档案信息后再次提交移交申请。</a:t>
            </a:r>
            <a:endParaRPr lang="zh-CN" altLang="en-US" dirty="0" smtClean="0">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1"/>
          <a:stretch>
            <a:fillRect/>
          </a:stretch>
        </p:blipFill>
        <p:spPr>
          <a:xfrm>
            <a:off x="1955800" y="2232000"/>
            <a:ext cx="8279765" cy="4032250"/>
          </a:xfrm>
          <a:prstGeom prst="rect">
            <a:avLst/>
          </a:prstGeom>
          <a:effectLst>
            <a:outerShdw blurRad="63500" algn="ctr" rotWithShape="0">
              <a:prstClr val="black">
                <a:alpha val="30000"/>
              </a:prstClr>
            </a:outerShdw>
          </a:effectLst>
        </p:spPr>
      </p:pic>
      <p:sp>
        <p:nvSpPr>
          <p:cNvPr id="5" name="矩形 4"/>
          <p:cNvSpPr/>
          <p:nvPr/>
        </p:nvSpPr>
        <p:spPr>
          <a:xfrm>
            <a:off x="8700770" y="2232000"/>
            <a:ext cx="325120" cy="231140"/>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2860675" y="2933700"/>
            <a:ext cx="7251700" cy="742315"/>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6" name="文本框 5"/>
          <p:cNvSpPr txBox="1"/>
          <p:nvPr>
            <p:custDataLst>
              <p:tags r:id="rId2"/>
            </p:custDataLst>
          </p:nvPr>
        </p:nvSpPr>
        <p:spPr>
          <a:xfrm>
            <a:off x="10178415" y="404495"/>
            <a:ext cx="2014220" cy="370205"/>
          </a:xfrm>
          <a:prstGeom prst="rect">
            <a:avLst/>
          </a:prstGeom>
        </p:spPr>
        <p:txBody>
          <a:bodyPr wrap="square" rtlCol="0">
            <a:noAutofit/>
          </a:bodyPr>
          <a:p>
            <a:endParaRPr lang="zh-CN"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t>其他操作-上传</a:t>
            </a:r>
            <a:endParaRPr lang="zh-CN" altLang="en-US"/>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pic>
        <p:nvPicPr>
          <p:cNvPr id="4" name="图片 3"/>
          <p:cNvPicPr>
            <a:picLocks noChangeAspect="1"/>
          </p:cNvPicPr>
          <p:nvPr/>
        </p:nvPicPr>
        <p:blipFill>
          <a:blip r:embed="rId1"/>
          <a:stretch>
            <a:fillRect/>
          </a:stretch>
        </p:blipFill>
        <p:spPr>
          <a:xfrm>
            <a:off x="1006475" y="2184400"/>
            <a:ext cx="9930130" cy="3624580"/>
          </a:xfrm>
          <a:prstGeom prst="rect">
            <a:avLst/>
          </a:prstGeom>
        </p:spPr>
      </p:pic>
      <p:pic>
        <p:nvPicPr>
          <p:cNvPr id="12" name="图片 11"/>
          <p:cNvPicPr>
            <a:picLocks noChangeAspect="1"/>
          </p:cNvPicPr>
          <p:nvPr/>
        </p:nvPicPr>
        <p:blipFill>
          <a:blip r:embed="rId2"/>
          <a:stretch>
            <a:fillRect/>
          </a:stretch>
        </p:blipFill>
        <p:spPr>
          <a:xfrm>
            <a:off x="3651885" y="3795395"/>
            <a:ext cx="5904230" cy="2663825"/>
          </a:xfrm>
          <a:prstGeom prst="rect">
            <a:avLst/>
          </a:prstGeom>
          <a:effectLst>
            <a:outerShdw blurRad="63500" algn="ctr" rotWithShape="0">
              <a:prstClr val="black">
                <a:alpha val="40000"/>
              </a:prstClr>
            </a:outerShdw>
          </a:effectLst>
        </p:spPr>
      </p:pic>
      <p:sp>
        <p:nvSpPr>
          <p:cNvPr id="11" name="矩形 10"/>
          <p:cNvSpPr/>
          <p:nvPr/>
        </p:nvSpPr>
        <p:spPr>
          <a:xfrm>
            <a:off x="6035675" y="3442970"/>
            <a:ext cx="447040" cy="280670"/>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椭圆 14"/>
          <p:cNvSpPr/>
          <p:nvPr/>
        </p:nvSpPr>
        <p:spPr>
          <a:xfrm>
            <a:off x="6102985" y="3743960"/>
            <a:ext cx="313690" cy="313690"/>
          </a:xfrm>
          <a:prstGeom prst="ellipse">
            <a:avLst/>
          </a:prstGeom>
          <a:solidFill>
            <a:srgbClr val="FFC000"/>
          </a:solidFill>
          <a:ln w="31750">
            <a:solidFill>
              <a:srgbClr val="F4A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dirty="0" smtClean="0"/>
              <a:t>1</a:t>
            </a:r>
            <a:endParaRPr lang="zh-CN" altLang="en-US" dirty="0"/>
          </a:p>
        </p:txBody>
      </p:sp>
      <p:sp>
        <p:nvSpPr>
          <p:cNvPr id="7" name="矩形 6"/>
          <p:cNvSpPr/>
          <p:nvPr/>
        </p:nvSpPr>
        <p:spPr>
          <a:xfrm>
            <a:off x="7615555" y="4594225"/>
            <a:ext cx="504825" cy="280670"/>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nvSpPr>
        <p:spPr>
          <a:xfrm>
            <a:off x="8210550" y="4555490"/>
            <a:ext cx="313690" cy="313690"/>
          </a:xfrm>
          <a:prstGeom prst="ellipse">
            <a:avLst/>
          </a:prstGeom>
          <a:solidFill>
            <a:srgbClr val="FFC000"/>
          </a:solidFill>
          <a:ln w="31750">
            <a:solidFill>
              <a:srgbClr val="F4A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dirty="0" smtClean="0"/>
              <a:t>2</a:t>
            </a:r>
            <a:endParaRPr lang="en-US" dirty="0"/>
          </a:p>
        </p:txBody>
      </p:sp>
      <p:sp>
        <p:nvSpPr>
          <p:cNvPr id="10" name="线形标注 2(带边框和强调线) 9"/>
          <p:cNvSpPr/>
          <p:nvPr/>
        </p:nvSpPr>
        <p:spPr>
          <a:xfrm>
            <a:off x="8390890" y="3409950"/>
            <a:ext cx="2870200" cy="980440"/>
          </a:xfrm>
          <a:prstGeom prst="accentBorderCallout2">
            <a:avLst>
              <a:gd name="adj1" fmla="val 50879"/>
              <a:gd name="adj2" fmla="val -3073"/>
              <a:gd name="adj3" fmla="val 50548"/>
              <a:gd name="adj4" fmla="val -6988"/>
              <a:gd name="adj5" fmla="val 121619"/>
              <a:gd name="adj6" fmla="val -14309"/>
            </a:avLst>
          </a:prstGeom>
          <a:solidFill>
            <a:srgbClr val="FFFFFF"/>
          </a:solidFill>
          <a:ln w="31750">
            <a:solidFill>
              <a:srgbClr val="FABE00"/>
            </a:solidFill>
            <a:miter lim="800000"/>
          </a:ln>
          <a:effectLst>
            <a:outerShdw blurRad="12700" dist="127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p>
            <a:pPr>
              <a:lnSpc>
                <a:spcPct val="150000"/>
              </a:lnSpc>
            </a:pPr>
            <a:r>
              <a:rPr lang="zh-CN" altLang="en-US" sz="1400" dirty="0" smtClean="0">
                <a:solidFill>
                  <a:schemeClr val="tx1">
                    <a:lumMod val="75000"/>
                    <a:lumOff val="25000"/>
                  </a:schemeClr>
                </a:solidFill>
                <a:latin typeface="微软雅黑" panose="020B0503020204020204" charset="-122"/>
                <a:ea typeface="微软雅黑" panose="020B0503020204020204" charset="-122"/>
              </a:rPr>
              <a:t>只能选择rar或zip压缩包，压缩包内必须有一层文件夹。</a:t>
            </a:r>
            <a:endParaRPr lang="zh-CN" altLang="en-US" sz="1400" dirty="0" smtClean="0">
              <a:solidFill>
                <a:schemeClr val="tx1">
                  <a:lumMod val="75000"/>
                  <a:lumOff val="25000"/>
                </a:schemeClr>
              </a:solidFill>
              <a:latin typeface="微软雅黑" panose="020B0503020204020204" charset="-122"/>
              <a:ea typeface="微软雅黑" panose="020B0503020204020204" charset="-122"/>
            </a:endParaRPr>
          </a:p>
        </p:txBody>
      </p:sp>
      <p:sp>
        <p:nvSpPr>
          <p:cNvPr id="13" name="矩形 12"/>
          <p:cNvSpPr/>
          <p:nvPr/>
        </p:nvSpPr>
        <p:spPr>
          <a:xfrm>
            <a:off x="4277360" y="4929505"/>
            <a:ext cx="4669790" cy="280670"/>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椭圆 13"/>
          <p:cNvSpPr/>
          <p:nvPr/>
        </p:nvSpPr>
        <p:spPr>
          <a:xfrm>
            <a:off x="8244205" y="5116830"/>
            <a:ext cx="313690" cy="313690"/>
          </a:xfrm>
          <a:prstGeom prst="ellipse">
            <a:avLst/>
          </a:prstGeom>
          <a:solidFill>
            <a:srgbClr val="FFC000"/>
          </a:solidFill>
          <a:ln w="31750">
            <a:solidFill>
              <a:srgbClr val="F4A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dirty="0" smtClean="0"/>
              <a:t>3</a:t>
            </a:r>
            <a:endParaRPr lang="en-US" dirty="0"/>
          </a:p>
        </p:txBody>
      </p:sp>
      <p:sp>
        <p:nvSpPr>
          <p:cNvPr id="16" name="矩形 15"/>
          <p:cNvSpPr/>
          <p:nvPr/>
        </p:nvSpPr>
        <p:spPr>
          <a:xfrm>
            <a:off x="5920740" y="6122035"/>
            <a:ext cx="683895" cy="280670"/>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椭圆 16"/>
          <p:cNvSpPr/>
          <p:nvPr/>
        </p:nvSpPr>
        <p:spPr>
          <a:xfrm>
            <a:off x="6515735" y="6223635"/>
            <a:ext cx="313690" cy="313690"/>
          </a:xfrm>
          <a:prstGeom prst="ellipse">
            <a:avLst/>
          </a:prstGeom>
          <a:solidFill>
            <a:srgbClr val="FFC000"/>
          </a:solidFill>
          <a:ln w="31750">
            <a:solidFill>
              <a:srgbClr val="F4A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dirty="0" smtClean="0"/>
              <a:t>4</a:t>
            </a:r>
            <a:endParaRPr lang="en-US" dirty="0"/>
          </a:p>
        </p:txBody>
      </p:sp>
      <p:sp>
        <p:nvSpPr>
          <p:cNvPr id="9" name="文本框 8"/>
          <p:cNvSpPr txBox="1"/>
          <p:nvPr/>
        </p:nvSpPr>
        <p:spPr>
          <a:xfrm>
            <a:off x="696318" y="1008000"/>
            <a:ext cx="10800000" cy="922020"/>
          </a:xfrm>
          <a:prstGeom prst="rect">
            <a:avLst/>
          </a:prstGeom>
          <a:noFill/>
        </p:spPr>
        <p:txBody>
          <a:bodyPr wrap="square" rtlCol="0" anchor="t" anchorCtr="0">
            <a:spAutoFit/>
          </a:bodyPr>
          <a:p>
            <a:pPr indent="0" algn="l" fontAlgn="auto">
              <a:lnSpc>
                <a:spcPct val="150000"/>
              </a:lnSpc>
            </a:pPr>
            <a:r>
              <a:rPr lang="zh-CN" altLang="en-US" dirty="0" smtClean="0">
                <a:latin typeface="微软雅黑" panose="020B0503020204020204" charset="-122"/>
                <a:ea typeface="微软雅黑" panose="020B0503020204020204" charset="-122"/>
              </a:rPr>
              <a:t>上传是通过对压缩包进行批量上传，根据文件夹进行自动组卷，系统中支持1个文件夹为1卷，每一个文件为一件进行组卷。</a:t>
            </a:r>
            <a:endParaRPr lang="zh-CN" altLang="en-US" dirty="0" smtClean="0">
              <a:latin typeface="微软雅黑" panose="020B0503020204020204" charset="-122"/>
              <a:ea typeface="微软雅黑" panose="020B0503020204020204" charset="-122"/>
            </a:endParaRPr>
          </a:p>
        </p:txBody>
      </p:sp>
      <p:sp useBgFill="1">
        <p:nvSpPr>
          <p:cNvPr id="5" name="文本框 4"/>
          <p:cNvSpPr txBox="1"/>
          <p:nvPr>
            <p:custDataLst>
              <p:tags r:id="rId3"/>
            </p:custDataLst>
          </p:nvPr>
        </p:nvSpPr>
        <p:spPr>
          <a:xfrm>
            <a:off x="10178415" y="404495"/>
            <a:ext cx="2014220" cy="370205"/>
          </a:xfrm>
          <a:prstGeom prst="rect">
            <a:avLst/>
          </a:prstGeom>
        </p:spPr>
        <p:txBody>
          <a:bodyPr wrap="square" rtlCol="0">
            <a:noAutofit/>
          </a:bodyPr>
          <a:p>
            <a:endParaRPr lang="zh-CN"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t>其他操作-上传</a:t>
            </a:r>
            <a:endParaRPr lang="zh-CN" altLang="en-US"/>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sp>
        <p:nvSpPr>
          <p:cNvPr id="9" name="文本框 8"/>
          <p:cNvSpPr txBox="1"/>
          <p:nvPr/>
        </p:nvSpPr>
        <p:spPr>
          <a:xfrm>
            <a:off x="696318" y="1008000"/>
            <a:ext cx="10800000" cy="922020"/>
          </a:xfrm>
          <a:prstGeom prst="rect">
            <a:avLst/>
          </a:prstGeom>
          <a:noFill/>
        </p:spPr>
        <p:txBody>
          <a:bodyPr wrap="square" rtlCol="0" anchor="t" anchorCtr="0">
            <a:spAutoFit/>
          </a:bodyPr>
          <a:p>
            <a:pPr indent="0" algn="l" fontAlgn="auto">
              <a:lnSpc>
                <a:spcPct val="150000"/>
              </a:lnSpc>
            </a:pPr>
            <a:r>
              <a:rPr lang="zh-CN" altLang="en-US" dirty="0" smtClean="0">
                <a:latin typeface="微软雅黑" panose="020B0503020204020204" charset="-122"/>
                <a:ea typeface="微软雅黑" panose="020B0503020204020204" charset="-122"/>
              </a:rPr>
              <a:t>上传是通过对压缩包进行批量上传。</a:t>
            </a:r>
            <a:r>
              <a:rPr lang="zh-CN" altLang="en-US" b="1" dirty="0" smtClean="0">
                <a:solidFill>
                  <a:srgbClr val="ABC842"/>
                </a:solidFill>
                <a:latin typeface="微软雅黑" panose="020B0503020204020204" charset="-122"/>
                <a:ea typeface="微软雅黑" panose="020B0503020204020204" charset="-122"/>
              </a:rPr>
              <a:t>按卷管理模式、按件管理模式中使用“上传”功能的效果不同。</a:t>
            </a:r>
            <a:r>
              <a:rPr lang="zh-CN" altLang="en-US" dirty="0" smtClean="0">
                <a:latin typeface="微软雅黑" panose="020B0503020204020204" charset="-122"/>
                <a:ea typeface="微软雅黑" panose="020B0503020204020204" charset="-122"/>
              </a:rPr>
              <a:t>具体操作如下：</a:t>
            </a:r>
            <a:endParaRPr lang="zh-CN" altLang="en-US" dirty="0" smtClean="0">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1"/>
          <a:stretch>
            <a:fillRect/>
          </a:stretch>
        </p:blipFill>
        <p:spPr>
          <a:xfrm>
            <a:off x="928370" y="2160270"/>
            <a:ext cx="9928225" cy="3623945"/>
          </a:xfrm>
          <a:prstGeom prst="rect">
            <a:avLst/>
          </a:prstGeom>
        </p:spPr>
      </p:pic>
      <p:pic>
        <p:nvPicPr>
          <p:cNvPr id="12" name="图片 11"/>
          <p:cNvPicPr>
            <a:picLocks noChangeAspect="1"/>
          </p:cNvPicPr>
          <p:nvPr/>
        </p:nvPicPr>
        <p:blipFill>
          <a:blip r:embed="rId2"/>
          <a:stretch>
            <a:fillRect/>
          </a:stretch>
        </p:blipFill>
        <p:spPr>
          <a:xfrm>
            <a:off x="2068830" y="3761740"/>
            <a:ext cx="5903595" cy="2663190"/>
          </a:xfrm>
          <a:prstGeom prst="rect">
            <a:avLst/>
          </a:prstGeom>
          <a:effectLst>
            <a:outerShdw blurRad="63500" algn="ctr" rotWithShape="0">
              <a:prstClr val="black">
                <a:alpha val="40000"/>
              </a:prstClr>
            </a:outerShdw>
          </a:effectLst>
        </p:spPr>
      </p:pic>
      <p:sp>
        <p:nvSpPr>
          <p:cNvPr id="11" name="矩形 10"/>
          <p:cNvSpPr/>
          <p:nvPr/>
        </p:nvSpPr>
        <p:spPr>
          <a:xfrm>
            <a:off x="5948045" y="3409315"/>
            <a:ext cx="447040" cy="280670"/>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椭圆 14"/>
          <p:cNvSpPr/>
          <p:nvPr/>
        </p:nvSpPr>
        <p:spPr>
          <a:xfrm>
            <a:off x="5719445" y="3204845"/>
            <a:ext cx="313055" cy="313055"/>
          </a:xfrm>
          <a:prstGeom prst="ellipse">
            <a:avLst/>
          </a:prstGeom>
          <a:solidFill>
            <a:srgbClr val="FFC000"/>
          </a:solidFill>
          <a:ln w="31750">
            <a:solidFill>
              <a:srgbClr val="F4A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dirty="0" smtClean="0"/>
              <a:t>1</a:t>
            </a:r>
            <a:endParaRPr lang="zh-CN" altLang="en-US" dirty="0"/>
          </a:p>
        </p:txBody>
      </p:sp>
      <p:sp>
        <p:nvSpPr>
          <p:cNvPr id="10" name="线形标注 2(带边框和强调线) 9"/>
          <p:cNvSpPr/>
          <p:nvPr/>
        </p:nvSpPr>
        <p:spPr>
          <a:xfrm>
            <a:off x="7472045" y="3086735"/>
            <a:ext cx="3877945" cy="1759585"/>
          </a:xfrm>
          <a:prstGeom prst="accentBorderCallout2">
            <a:avLst>
              <a:gd name="adj1" fmla="val 49404"/>
              <a:gd name="adj2" fmla="val -2538"/>
              <a:gd name="adj3" fmla="val 49007"/>
              <a:gd name="adj4" fmla="val -11724"/>
              <a:gd name="adj5" fmla="val 83652"/>
              <a:gd name="adj6" fmla="val -24168"/>
            </a:avLst>
          </a:prstGeom>
          <a:solidFill>
            <a:srgbClr val="FFFFFF"/>
          </a:solidFill>
          <a:ln w="31750">
            <a:solidFill>
              <a:srgbClr val="FABE00"/>
            </a:solidFill>
            <a:miter lim="800000"/>
          </a:ln>
          <a:effectLst>
            <a:outerShdw blurRad="12700" dist="127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79705" rIns="144000" bIns="72000" rtlCol="0" anchor="t" anchorCtr="0"/>
          <a:p>
            <a:pPr>
              <a:lnSpc>
                <a:spcPct val="120000"/>
              </a:lnSpc>
              <a:spcBef>
                <a:spcPts val="0"/>
              </a:spcBef>
              <a:spcAft>
                <a:spcPts val="0"/>
              </a:spcAft>
            </a:pPr>
            <a:r>
              <a:rPr lang="zh-CN" altLang="en-US" sz="1400" dirty="0" smtClean="0">
                <a:solidFill>
                  <a:schemeClr val="tx1">
                    <a:lumMod val="65000"/>
                    <a:lumOff val="35000"/>
                  </a:schemeClr>
                </a:solidFill>
                <a:latin typeface="微软雅黑" panose="020B0503020204020204" charset="-122"/>
                <a:ea typeface="微软雅黑" panose="020B0503020204020204" charset="-122"/>
              </a:rPr>
              <a:t>只能选择rar或zip压缩包，压缩包内必须有一层文件夹。</a:t>
            </a:r>
            <a:endParaRPr lang="zh-CN" altLang="en-US" sz="1400" dirty="0" smtClean="0">
              <a:solidFill>
                <a:srgbClr val="FABE00"/>
              </a:solidFill>
              <a:latin typeface="微软雅黑" panose="020B0503020204020204" charset="-122"/>
              <a:ea typeface="微软雅黑" panose="020B0503020204020204" charset="-122"/>
            </a:endParaRPr>
          </a:p>
        </p:txBody>
      </p:sp>
      <p:sp>
        <p:nvSpPr>
          <p:cNvPr id="13" name="矩形 12"/>
          <p:cNvSpPr/>
          <p:nvPr/>
        </p:nvSpPr>
        <p:spPr>
          <a:xfrm>
            <a:off x="2736000" y="4888800"/>
            <a:ext cx="4669155" cy="280670"/>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椭圆 13"/>
          <p:cNvSpPr/>
          <p:nvPr/>
        </p:nvSpPr>
        <p:spPr>
          <a:xfrm>
            <a:off x="2381250" y="4879975"/>
            <a:ext cx="313055" cy="313055"/>
          </a:xfrm>
          <a:prstGeom prst="ellipse">
            <a:avLst/>
          </a:prstGeom>
          <a:solidFill>
            <a:srgbClr val="FFC000"/>
          </a:solidFill>
          <a:ln w="31750">
            <a:solidFill>
              <a:srgbClr val="F4A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dirty="0" smtClean="0"/>
              <a:t>3</a:t>
            </a:r>
            <a:endParaRPr lang="en-US" dirty="0"/>
          </a:p>
        </p:txBody>
      </p:sp>
      <p:sp>
        <p:nvSpPr>
          <p:cNvPr id="16" name="矩形 15"/>
          <p:cNvSpPr/>
          <p:nvPr/>
        </p:nvSpPr>
        <p:spPr>
          <a:xfrm>
            <a:off x="4337685" y="6087745"/>
            <a:ext cx="683895" cy="280670"/>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椭圆 16"/>
          <p:cNvSpPr/>
          <p:nvPr/>
        </p:nvSpPr>
        <p:spPr>
          <a:xfrm>
            <a:off x="4117975" y="5902325"/>
            <a:ext cx="313055" cy="313055"/>
          </a:xfrm>
          <a:prstGeom prst="ellipse">
            <a:avLst/>
          </a:prstGeom>
          <a:solidFill>
            <a:srgbClr val="FFC000"/>
          </a:solidFill>
          <a:ln w="31750">
            <a:solidFill>
              <a:srgbClr val="F4A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dirty="0" smtClean="0"/>
              <a:t>4</a:t>
            </a:r>
            <a:endParaRPr lang="en-US" dirty="0"/>
          </a:p>
        </p:txBody>
      </p:sp>
      <p:pic>
        <p:nvPicPr>
          <p:cNvPr id="5" name="图片 4"/>
          <p:cNvPicPr>
            <a:picLocks noChangeAspect="1"/>
          </p:cNvPicPr>
          <p:nvPr/>
        </p:nvPicPr>
        <p:blipFill>
          <a:blip r:embed="rId3"/>
          <a:srcRect l="1643" r="6793"/>
          <a:stretch>
            <a:fillRect/>
          </a:stretch>
        </p:blipFill>
        <p:spPr>
          <a:xfrm>
            <a:off x="7538670" y="3761740"/>
            <a:ext cx="3754120" cy="996315"/>
          </a:xfrm>
          <a:prstGeom prst="rect">
            <a:avLst/>
          </a:prstGeom>
          <a:ln w="28575">
            <a:noFill/>
          </a:ln>
        </p:spPr>
      </p:pic>
      <p:sp>
        <p:nvSpPr>
          <p:cNvPr id="7" name="矩形 6"/>
          <p:cNvSpPr/>
          <p:nvPr/>
        </p:nvSpPr>
        <p:spPr>
          <a:xfrm>
            <a:off x="6032500" y="4564800"/>
            <a:ext cx="504825" cy="280670"/>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nvSpPr>
        <p:spPr>
          <a:xfrm>
            <a:off x="5859780" y="4344670"/>
            <a:ext cx="313055" cy="313055"/>
          </a:xfrm>
          <a:prstGeom prst="ellipse">
            <a:avLst/>
          </a:prstGeom>
          <a:solidFill>
            <a:srgbClr val="FFC000"/>
          </a:solidFill>
          <a:ln w="31750">
            <a:solidFill>
              <a:srgbClr val="F4A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dirty="0" smtClean="0"/>
              <a:t>2</a:t>
            </a:r>
            <a:endParaRPr lang="en-US" dirty="0"/>
          </a:p>
        </p:txBody>
      </p:sp>
      <p:sp useBgFill="1">
        <p:nvSpPr>
          <p:cNvPr id="6" name="文本框 5"/>
          <p:cNvSpPr txBox="1"/>
          <p:nvPr>
            <p:custDataLst>
              <p:tags r:id="rId4"/>
            </p:custDataLst>
          </p:nvPr>
        </p:nvSpPr>
        <p:spPr>
          <a:xfrm>
            <a:off x="10178415" y="404495"/>
            <a:ext cx="2014220" cy="370205"/>
          </a:xfrm>
          <a:prstGeom prst="rect">
            <a:avLst/>
          </a:prstGeom>
        </p:spPr>
        <p:txBody>
          <a:bodyPr wrap="square" rtlCol="0">
            <a:noAutofit/>
          </a:bodyPr>
          <a:p>
            <a:endParaRPr lang="zh-CN"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t>其他操作-上传</a:t>
            </a:r>
            <a:endParaRPr lang="zh-CN" altLang="en-US"/>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sp>
        <p:nvSpPr>
          <p:cNvPr id="9" name="文本框 8"/>
          <p:cNvSpPr txBox="1"/>
          <p:nvPr/>
        </p:nvSpPr>
        <p:spPr>
          <a:xfrm>
            <a:off x="696318" y="1008000"/>
            <a:ext cx="10800000" cy="922020"/>
          </a:xfrm>
          <a:prstGeom prst="rect">
            <a:avLst/>
          </a:prstGeom>
          <a:noFill/>
        </p:spPr>
        <p:txBody>
          <a:bodyPr wrap="square" rtlCol="0" anchor="t" anchorCtr="0">
            <a:spAutoFit/>
          </a:bodyPr>
          <a:p>
            <a:pPr indent="0" algn="l" fontAlgn="auto">
              <a:lnSpc>
                <a:spcPct val="150000"/>
              </a:lnSpc>
            </a:pPr>
            <a:r>
              <a:rPr lang="zh-CN" altLang="en-US" b="1" dirty="0" smtClean="0">
                <a:solidFill>
                  <a:srgbClr val="ABC842"/>
                </a:solidFill>
                <a:latin typeface="微软雅黑" panose="020B0503020204020204" charset="-122"/>
                <a:ea typeface="微软雅黑" panose="020B0503020204020204" charset="-122"/>
              </a:rPr>
              <a:t>按卷管理：</a:t>
            </a:r>
            <a:r>
              <a:rPr lang="zh-CN" altLang="en-US" dirty="0" smtClean="0">
                <a:latin typeface="微软雅黑" panose="020B0503020204020204" charset="-122"/>
                <a:ea typeface="微软雅黑" panose="020B0503020204020204" charset="-122"/>
              </a:rPr>
              <a:t>上传后以压缩包中文件夹为“题名”创建一条案卷目录；以文件夹中的文件名为“题名”创建卷内目录，并将它们与卷目录相关联，效果如下：</a:t>
            </a:r>
            <a:endParaRPr lang="zh-CN" altLang="en-US" dirty="0" smtClean="0">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1"/>
          <a:srcRect t="6705" b="8470"/>
          <a:stretch>
            <a:fillRect/>
          </a:stretch>
        </p:blipFill>
        <p:spPr>
          <a:xfrm>
            <a:off x="1199515" y="1926590"/>
            <a:ext cx="9803130" cy="4578985"/>
          </a:xfrm>
          <a:prstGeom prst="rect">
            <a:avLst/>
          </a:prstGeom>
        </p:spPr>
      </p:pic>
      <p:sp>
        <p:nvSpPr>
          <p:cNvPr id="18" name="矩形 17"/>
          <p:cNvSpPr/>
          <p:nvPr/>
        </p:nvSpPr>
        <p:spPr>
          <a:xfrm>
            <a:off x="5336540" y="3402000"/>
            <a:ext cx="904240" cy="288000"/>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矩形 20"/>
          <p:cNvSpPr/>
          <p:nvPr/>
        </p:nvSpPr>
        <p:spPr>
          <a:xfrm>
            <a:off x="4955540" y="5724525"/>
            <a:ext cx="1837055" cy="763905"/>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矩形 22"/>
          <p:cNvSpPr/>
          <p:nvPr/>
        </p:nvSpPr>
        <p:spPr>
          <a:xfrm>
            <a:off x="3276000" y="5733415"/>
            <a:ext cx="172800" cy="746125"/>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6840220" y="4706620"/>
            <a:ext cx="3138805" cy="368300"/>
          </a:xfrm>
          <a:prstGeom prst="rect">
            <a:avLst/>
          </a:prstGeom>
          <a:solidFill>
            <a:srgbClr val="FFFFFF"/>
          </a:solidFill>
        </p:spPr>
        <p:txBody>
          <a:bodyPr wrap="square" rtlCol="0" anchor="t">
            <a:spAutoFit/>
          </a:bodyPr>
          <a:p>
            <a:r>
              <a:rPr lang="zh-CN" altLang="en-US">
                <a:solidFill>
                  <a:srgbClr val="0070C0"/>
                </a:solidFill>
                <a:latin typeface="微软雅黑" panose="020B0503020204020204" charset="-122"/>
                <a:ea typeface="微软雅黑" panose="020B0503020204020204" charset="-122"/>
              </a:rPr>
              <a:t>文件名为题名生成卷内条目</a:t>
            </a:r>
            <a:endParaRPr lang="zh-CN" altLang="en-US">
              <a:solidFill>
                <a:srgbClr val="0070C0"/>
              </a:solidFill>
              <a:latin typeface="微软雅黑" panose="020B0503020204020204" charset="-122"/>
              <a:ea typeface="微软雅黑" panose="020B0503020204020204" charset="-122"/>
            </a:endParaRPr>
          </a:p>
        </p:txBody>
      </p:sp>
      <p:sp>
        <p:nvSpPr>
          <p:cNvPr id="26" name="文本框 25"/>
          <p:cNvSpPr txBox="1"/>
          <p:nvPr/>
        </p:nvSpPr>
        <p:spPr>
          <a:xfrm>
            <a:off x="2607945" y="4786630"/>
            <a:ext cx="1594485" cy="645160"/>
          </a:xfrm>
          <a:prstGeom prst="rect">
            <a:avLst/>
          </a:prstGeom>
          <a:solidFill>
            <a:srgbClr val="FFFFFF"/>
          </a:solidFill>
        </p:spPr>
        <p:txBody>
          <a:bodyPr wrap="square" rtlCol="0" anchor="t">
            <a:spAutoFit/>
          </a:bodyPr>
          <a:p>
            <a:r>
              <a:rPr lang="zh-CN" altLang="en-US">
                <a:solidFill>
                  <a:srgbClr val="0070C0"/>
                </a:solidFill>
                <a:latin typeface="微软雅黑" panose="020B0503020204020204" charset="-122"/>
                <a:ea typeface="微软雅黑" panose="020B0503020204020204" charset="-122"/>
              </a:rPr>
              <a:t>文件挂接到相</a:t>
            </a:r>
            <a:endParaRPr lang="zh-CN" altLang="en-US">
              <a:solidFill>
                <a:srgbClr val="0070C0"/>
              </a:solidFill>
              <a:latin typeface="微软雅黑" panose="020B0503020204020204" charset="-122"/>
              <a:ea typeface="微软雅黑" panose="020B0503020204020204" charset="-122"/>
            </a:endParaRPr>
          </a:p>
          <a:p>
            <a:r>
              <a:rPr lang="zh-CN" altLang="en-US">
                <a:solidFill>
                  <a:srgbClr val="0070C0"/>
                </a:solidFill>
                <a:latin typeface="微软雅黑" panose="020B0503020204020204" charset="-122"/>
                <a:ea typeface="微软雅黑" panose="020B0503020204020204" charset="-122"/>
              </a:rPr>
              <a:t>应卷内条目下</a:t>
            </a:r>
            <a:endParaRPr lang="zh-CN" altLang="en-US">
              <a:solidFill>
                <a:srgbClr val="0070C0"/>
              </a:solidFill>
              <a:latin typeface="微软雅黑" panose="020B0503020204020204" charset="-122"/>
              <a:ea typeface="微软雅黑" panose="020B0503020204020204" charset="-122"/>
            </a:endParaRPr>
          </a:p>
        </p:txBody>
      </p:sp>
      <p:pic>
        <p:nvPicPr>
          <p:cNvPr id="20" name="图片 19"/>
          <p:cNvPicPr>
            <a:picLocks noChangeAspect="1"/>
          </p:cNvPicPr>
          <p:nvPr/>
        </p:nvPicPr>
        <p:blipFill>
          <a:blip r:embed="rId2"/>
          <a:stretch>
            <a:fillRect/>
          </a:stretch>
        </p:blipFill>
        <p:spPr>
          <a:xfrm>
            <a:off x="3577590" y="1954530"/>
            <a:ext cx="4422140" cy="1173480"/>
          </a:xfrm>
          <a:prstGeom prst="rect">
            <a:avLst/>
          </a:prstGeom>
          <a:ln>
            <a:solidFill>
              <a:schemeClr val="accent1"/>
            </a:solidFill>
          </a:ln>
        </p:spPr>
      </p:pic>
      <p:sp>
        <p:nvSpPr>
          <p:cNvPr id="28" name="文本框 27"/>
          <p:cNvSpPr txBox="1"/>
          <p:nvPr/>
        </p:nvSpPr>
        <p:spPr>
          <a:xfrm>
            <a:off x="3963670" y="2772245"/>
            <a:ext cx="1871980" cy="288000"/>
          </a:xfrm>
          <a:prstGeom prst="rect">
            <a:avLst/>
          </a:prstGeom>
          <a:solidFill>
            <a:srgbClr val="FFFFFF"/>
          </a:solidFill>
        </p:spPr>
        <p:txBody>
          <a:bodyPr wrap="square" rtlCol="0" anchor="t">
            <a:spAutoFit/>
          </a:bodyPr>
          <a:p>
            <a:r>
              <a:rPr lang="zh-CN" altLang="en-US">
                <a:solidFill>
                  <a:srgbClr val="0070C0"/>
                </a:solidFill>
                <a:latin typeface="微软雅黑" panose="020B0503020204020204" charset="-122"/>
                <a:ea typeface="微软雅黑" panose="020B0503020204020204" charset="-122"/>
              </a:rPr>
              <a:t>文件夹名为题名</a:t>
            </a:r>
            <a:endParaRPr lang="zh-CN" altLang="en-US">
              <a:solidFill>
                <a:srgbClr val="0070C0"/>
              </a:solidFill>
              <a:latin typeface="微软雅黑" panose="020B0503020204020204" charset="-122"/>
              <a:ea typeface="微软雅黑" panose="020B0503020204020204" charset="-122"/>
            </a:endParaRPr>
          </a:p>
        </p:txBody>
      </p:sp>
      <p:sp>
        <p:nvSpPr>
          <p:cNvPr id="27" name="左箭头 26"/>
          <p:cNvSpPr/>
          <p:nvPr/>
        </p:nvSpPr>
        <p:spPr>
          <a:xfrm rot="16200000">
            <a:off x="5445760" y="3013075"/>
            <a:ext cx="630555" cy="149225"/>
          </a:xfrm>
          <a:prstGeom prst="leftArrow">
            <a:avLst>
              <a:gd name="adj1" fmla="val 25957"/>
              <a:gd name="adj2" fmla="val 111063"/>
            </a:avLst>
          </a:prstGeom>
          <a:solidFill>
            <a:srgbClr val="FA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左箭头 21"/>
          <p:cNvSpPr/>
          <p:nvPr/>
        </p:nvSpPr>
        <p:spPr>
          <a:xfrm rot="16980000">
            <a:off x="5640564" y="4289409"/>
            <a:ext cx="2700000" cy="187200"/>
          </a:xfrm>
          <a:prstGeom prst="leftArrow">
            <a:avLst>
              <a:gd name="adj1" fmla="val 36341"/>
              <a:gd name="adj2" fmla="val 132496"/>
            </a:avLst>
          </a:prstGeom>
          <a:solidFill>
            <a:srgbClr val="FA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左箭头 23"/>
          <p:cNvSpPr/>
          <p:nvPr/>
        </p:nvSpPr>
        <p:spPr>
          <a:xfrm rot="19440000">
            <a:off x="3023235" y="4365625"/>
            <a:ext cx="4703445" cy="205740"/>
          </a:xfrm>
          <a:prstGeom prst="leftArrow">
            <a:avLst>
              <a:gd name="adj1" fmla="val 30064"/>
              <a:gd name="adj2" fmla="val 112596"/>
            </a:avLst>
          </a:prstGeom>
          <a:solidFill>
            <a:srgbClr val="FA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5" name="文本框 4"/>
          <p:cNvSpPr txBox="1"/>
          <p:nvPr>
            <p:custDataLst>
              <p:tags r:id="rId3"/>
            </p:custDataLst>
          </p:nvPr>
        </p:nvSpPr>
        <p:spPr>
          <a:xfrm>
            <a:off x="10178415" y="404495"/>
            <a:ext cx="2014220" cy="370205"/>
          </a:xfrm>
          <a:prstGeom prst="rect">
            <a:avLst/>
          </a:prstGeom>
        </p:spPr>
        <p:txBody>
          <a:bodyPr wrap="square" rtlCol="0">
            <a:noAutofit/>
          </a:bodyPr>
          <a:p>
            <a:endParaRPr lang="zh-CN"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rcRect b="3149"/>
          <a:stretch>
            <a:fillRect/>
          </a:stretch>
        </p:blipFill>
        <p:spPr>
          <a:xfrm>
            <a:off x="1676874" y="1974215"/>
            <a:ext cx="8838886" cy="4511971"/>
          </a:xfrm>
          <a:prstGeom prst="rect">
            <a:avLst/>
          </a:prstGeom>
        </p:spPr>
      </p:pic>
      <p:sp>
        <p:nvSpPr>
          <p:cNvPr id="3" name="标题 2"/>
          <p:cNvSpPr>
            <a:spLocks noGrp="1"/>
          </p:cNvSpPr>
          <p:nvPr>
            <p:ph type="title"/>
          </p:nvPr>
        </p:nvSpPr>
        <p:spPr/>
        <p:txBody>
          <a:bodyPr/>
          <a:p>
            <a:r>
              <a:rPr lang="zh-CN" altLang="en-US"/>
              <a:t>其他操作-上传</a:t>
            </a:r>
            <a:endParaRPr lang="zh-CN" altLang="en-US"/>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sp>
        <p:nvSpPr>
          <p:cNvPr id="9" name="文本框 8"/>
          <p:cNvSpPr txBox="1"/>
          <p:nvPr/>
        </p:nvSpPr>
        <p:spPr>
          <a:xfrm>
            <a:off x="696318" y="1008000"/>
            <a:ext cx="10800000" cy="506730"/>
          </a:xfrm>
          <a:prstGeom prst="rect">
            <a:avLst/>
          </a:prstGeom>
          <a:noFill/>
        </p:spPr>
        <p:txBody>
          <a:bodyPr wrap="square" rtlCol="0" anchor="t" anchorCtr="0">
            <a:spAutoFit/>
          </a:bodyPr>
          <a:p>
            <a:pPr indent="0" algn="l" fontAlgn="auto">
              <a:lnSpc>
                <a:spcPct val="150000"/>
              </a:lnSpc>
            </a:pPr>
            <a:r>
              <a:rPr lang="zh-CN" altLang="en-US" b="1" dirty="0" smtClean="0">
                <a:solidFill>
                  <a:srgbClr val="ABC842"/>
                </a:solidFill>
                <a:latin typeface="微软雅黑" panose="020B0503020204020204" charset="-122"/>
                <a:ea typeface="微软雅黑" panose="020B0503020204020204" charset="-122"/>
              </a:rPr>
              <a:t>按件管理 </a:t>
            </a:r>
            <a:r>
              <a:rPr lang="zh-CN" altLang="en-US" dirty="0" smtClean="0">
                <a:latin typeface="微软雅黑" panose="020B0503020204020204" charset="-122"/>
                <a:ea typeface="微软雅黑" panose="020B0503020204020204" charset="-122"/>
              </a:rPr>
              <a:t>上传后文件夹为“题名”创建一条件目录，文件夹中的文件，直接挂接到该件目录上，效果如下：</a:t>
            </a:r>
            <a:endParaRPr lang="zh-CN" altLang="en-US" dirty="0" smtClean="0">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2"/>
          <a:stretch>
            <a:fillRect/>
          </a:stretch>
        </p:blipFill>
        <p:spPr>
          <a:xfrm>
            <a:off x="3905250" y="1719580"/>
            <a:ext cx="4448175" cy="1218565"/>
          </a:xfrm>
          <a:prstGeom prst="rect">
            <a:avLst/>
          </a:prstGeom>
          <a:ln>
            <a:solidFill>
              <a:schemeClr val="accent1"/>
            </a:solidFill>
          </a:ln>
        </p:spPr>
      </p:pic>
      <p:sp>
        <p:nvSpPr>
          <p:cNvPr id="6" name="矩形 5"/>
          <p:cNvSpPr/>
          <p:nvPr/>
        </p:nvSpPr>
        <p:spPr>
          <a:xfrm>
            <a:off x="5669280" y="3133725"/>
            <a:ext cx="676275" cy="298450"/>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左箭头 6"/>
          <p:cNvSpPr/>
          <p:nvPr/>
        </p:nvSpPr>
        <p:spPr>
          <a:xfrm rot="16200000">
            <a:off x="5483860" y="2780665"/>
            <a:ext cx="539750" cy="167640"/>
          </a:xfrm>
          <a:prstGeom prst="leftArrow">
            <a:avLst>
              <a:gd name="adj1" fmla="val 27697"/>
              <a:gd name="adj2" fmla="val 82553"/>
            </a:avLst>
          </a:prstGeom>
          <a:solidFill>
            <a:srgbClr val="FA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3905250" y="1764000"/>
            <a:ext cx="1369060" cy="645160"/>
          </a:xfrm>
          <a:prstGeom prst="rect">
            <a:avLst/>
          </a:prstGeom>
          <a:noFill/>
        </p:spPr>
        <p:txBody>
          <a:bodyPr wrap="square" rtlCol="0" anchor="t">
            <a:spAutoFit/>
          </a:bodyPr>
          <a:p>
            <a:r>
              <a:rPr lang="zh-CN" altLang="en-US">
                <a:solidFill>
                  <a:srgbClr val="0070C0"/>
                </a:solidFill>
                <a:latin typeface="微软雅黑" panose="020B0503020204020204" charset="-122"/>
                <a:ea typeface="微软雅黑" panose="020B0503020204020204" charset="-122"/>
              </a:rPr>
              <a:t>文件夹名为</a:t>
            </a:r>
            <a:endParaRPr lang="zh-CN" altLang="en-US">
              <a:solidFill>
                <a:srgbClr val="0070C0"/>
              </a:solidFill>
              <a:latin typeface="微软雅黑" panose="020B0503020204020204" charset="-122"/>
              <a:ea typeface="微软雅黑" panose="020B0503020204020204" charset="-122"/>
            </a:endParaRPr>
          </a:p>
          <a:p>
            <a:r>
              <a:rPr lang="zh-CN" altLang="en-US">
                <a:solidFill>
                  <a:srgbClr val="0070C0"/>
                </a:solidFill>
                <a:latin typeface="微软雅黑" panose="020B0503020204020204" charset="-122"/>
                <a:ea typeface="微软雅黑" panose="020B0503020204020204" charset="-122"/>
              </a:rPr>
              <a:t>文件标题</a:t>
            </a:r>
            <a:endParaRPr lang="zh-CN" altLang="en-US">
              <a:solidFill>
                <a:srgbClr val="0070C0"/>
              </a:solidFill>
              <a:latin typeface="微软雅黑" panose="020B0503020204020204" charset="-122"/>
              <a:ea typeface="微软雅黑" panose="020B0503020204020204" charset="-122"/>
            </a:endParaRPr>
          </a:p>
        </p:txBody>
      </p:sp>
      <p:sp>
        <p:nvSpPr>
          <p:cNvPr id="10" name="矩形 9"/>
          <p:cNvSpPr/>
          <p:nvPr/>
        </p:nvSpPr>
        <p:spPr>
          <a:xfrm>
            <a:off x="3756025" y="3201035"/>
            <a:ext cx="157480" cy="231140"/>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3089275" y="4638040"/>
            <a:ext cx="1418590" cy="821690"/>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左箭头 12"/>
          <p:cNvSpPr/>
          <p:nvPr/>
        </p:nvSpPr>
        <p:spPr>
          <a:xfrm rot="16200000">
            <a:off x="3238500" y="3960495"/>
            <a:ext cx="1193800" cy="156845"/>
          </a:xfrm>
          <a:prstGeom prst="leftArrow">
            <a:avLst>
              <a:gd name="adj1" fmla="val 24291"/>
              <a:gd name="adj2" fmla="val 98987"/>
            </a:avLst>
          </a:prstGeom>
          <a:solidFill>
            <a:srgbClr val="FA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5335270" y="4260850"/>
            <a:ext cx="2670810" cy="368300"/>
          </a:xfrm>
          <a:prstGeom prst="rect">
            <a:avLst/>
          </a:prstGeom>
          <a:noFill/>
        </p:spPr>
        <p:txBody>
          <a:bodyPr wrap="square" rtlCol="0" anchor="t">
            <a:spAutoFit/>
          </a:bodyPr>
          <a:p>
            <a:r>
              <a:rPr lang="zh-CN" altLang="en-US">
                <a:solidFill>
                  <a:schemeClr val="tx1">
                    <a:lumMod val="75000"/>
                    <a:lumOff val="25000"/>
                  </a:schemeClr>
                </a:solidFill>
                <a:latin typeface="微软雅黑" panose="020B0503020204020204" charset="-122"/>
                <a:ea typeface="微软雅黑" panose="020B0503020204020204" charset="-122"/>
              </a:rPr>
              <a:t>文件挂接到相应条目下</a:t>
            </a: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2" name="左箭头 11"/>
          <p:cNvSpPr/>
          <p:nvPr/>
        </p:nvSpPr>
        <p:spPr>
          <a:xfrm rot="19440000">
            <a:off x="4188460" y="3775075"/>
            <a:ext cx="3589020" cy="274320"/>
          </a:xfrm>
          <a:prstGeom prst="leftArrow">
            <a:avLst>
              <a:gd name="adj1" fmla="val 19252"/>
              <a:gd name="adj2" fmla="val 92552"/>
            </a:avLst>
          </a:prstGeom>
          <a:solidFill>
            <a:srgbClr val="FA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5" name="文本框 14"/>
          <p:cNvSpPr txBox="1"/>
          <p:nvPr>
            <p:custDataLst>
              <p:tags r:id="rId3"/>
            </p:custDataLst>
          </p:nvPr>
        </p:nvSpPr>
        <p:spPr>
          <a:xfrm>
            <a:off x="10178415" y="404495"/>
            <a:ext cx="2014220" cy="370205"/>
          </a:xfrm>
          <a:prstGeom prst="rect">
            <a:avLst/>
          </a:prstGeom>
        </p:spPr>
        <p:txBody>
          <a:bodyPr wrap="square" rtlCol="0">
            <a:noAutofit/>
          </a:bodyPr>
          <a:p>
            <a:endParaRPr lang="zh-CN"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t>其他操作-文件夹上传</a:t>
            </a:r>
            <a:endParaRPr lang="zh-CN" altLang="en-US"/>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sp>
        <p:nvSpPr>
          <p:cNvPr id="9" name="文本框 8"/>
          <p:cNvSpPr txBox="1"/>
          <p:nvPr/>
        </p:nvSpPr>
        <p:spPr>
          <a:xfrm>
            <a:off x="696318" y="1008000"/>
            <a:ext cx="10800000" cy="506730"/>
          </a:xfrm>
          <a:prstGeom prst="rect">
            <a:avLst/>
          </a:prstGeom>
          <a:noFill/>
        </p:spPr>
        <p:txBody>
          <a:bodyPr wrap="square" rtlCol="0" anchor="t" anchorCtr="0">
            <a:spAutoFit/>
          </a:bodyPr>
          <a:p>
            <a:pPr indent="0" algn="l" fontAlgn="auto">
              <a:lnSpc>
                <a:spcPct val="150000"/>
              </a:lnSpc>
            </a:pPr>
            <a:r>
              <a:rPr lang="zh-CN" altLang="en-US" dirty="0" smtClean="0">
                <a:latin typeface="微软雅黑" panose="020B0503020204020204" charset="-122"/>
                <a:ea typeface="微软雅黑" panose="020B0503020204020204" charset="-122"/>
              </a:rPr>
              <a:t>文件夹上传是系统支持同时批量上传案卷数据、卷内数据、原文。</a:t>
            </a:r>
            <a:endParaRPr lang="zh-CN" altLang="en-US" dirty="0" smtClean="0">
              <a:latin typeface="微软雅黑" panose="020B0503020204020204" charset="-122"/>
              <a:ea typeface="微软雅黑" panose="020B0503020204020204" charset="-122"/>
            </a:endParaRPr>
          </a:p>
        </p:txBody>
      </p:sp>
      <p:pic>
        <p:nvPicPr>
          <p:cNvPr id="13" name="图片 12"/>
          <p:cNvPicPr>
            <a:picLocks noChangeAspect="1"/>
          </p:cNvPicPr>
          <p:nvPr/>
        </p:nvPicPr>
        <p:blipFill>
          <a:blip r:embed="rId1"/>
          <a:stretch>
            <a:fillRect/>
          </a:stretch>
        </p:blipFill>
        <p:spPr>
          <a:xfrm>
            <a:off x="741045" y="1742440"/>
            <a:ext cx="10562590" cy="3281045"/>
          </a:xfrm>
          <a:prstGeom prst="rect">
            <a:avLst/>
          </a:prstGeom>
        </p:spPr>
      </p:pic>
      <p:pic>
        <p:nvPicPr>
          <p:cNvPr id="14" name="图片 13"/>
          <p:cNvPicPr>
            <a:picLocks noChangeAspect="1"/>
          </p:cNvPicPr>
          <p:nvPr/>
        </p:nvPicPr>
        <p:blipFill>
          <a:blip r:embed="rId2"/>
          <a:stretch>
            <a:fillRect/>
          </a:stretch>
        </p:blipFill>
        <p:spPr>
          <a:xfrm>
            <a:off x="2152650" y="3223895"/>
            <a:ext cx="6553200" cy="3256280"/>
          </a:xfrm>
          <a:prstGeom prst="rect">
            <a:avLst/>
          </a:prstGeom>
          <a:effectLst>
            <a:outerShdw blurRad="63500" algn="ctr" rotWithShape="0">
              <a:prstClr val="black">
                <a:alpha val="40000"/>
              </a:prstClr>
            </a:outerShdw>
          </a:effectLst>
        </p:spPr>
      </p:pic>
      <p:sp>
        <p:nvSpPr>
          <p:cNvPr id="15" name="矩形 14"/>
          <p:cNvSpPr/>
          <p:nvPr/>
        </p:nvSpPr>
        <p:spPr>
          <a:xfrm>
            <a:off x="4979035" y="6128385"/>
            <a:ext cx="685800" cy="298450"/>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椭圆 15"/>
          <p:cNvSpPr/>
          <p:nvPr/>
        </p:nvSpPr>
        <p:spPr>
          <a:xfrm>
            <a:off x="5518150" y="5876925"/>
            <a:ext cx="333375" cy="333375"/>
          </a:xfrm>
          <a:prstGeom prst="ellipse">
            <a:avLst/>
          </a:prstGeom>
          <a:solidFill>
            <a:srgbClr val="FFC000"/>
          </a:solidFill>
          <a:ln w="31750">
            <a:solidFill>
              <a:srgbClr val="F4A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dirty="0" smtClean="0"/>
              <a:t>2</a:t>
            </a:r>
            <a:endParaRPr lang="en-US" dirty="0"/>
          </a:p>
        </p:txBody>
      </p:sp>
      <p:sp>
        <p:nvSpPr>
          <p:cNvPr id="17" name="矩形 16"/>
          <p:cNvSpPr/>
          <p:nvPr/>
        </p:nvSpPr>
        <p:spPr>
          <a:xfrm>
            <a:off x="6221095" y="2861310"/>
            <a:ext cx="685800" cy="298450"/>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椭圆 17"/>
          <p:cNvSpPr/>
          <p:nvPr/>
        </p:nvSpPr>
        <p:spPr>
          <a:xfrm>
            <a:off x="6798310" y="2638425"/>
            <a:ext cx="333375" cy="333375"/>
          </a:xfrm>
          <a:prstGeom prst="ellipse">
            <a:avLst/>
          </a:prstGeom>
          <a:solidFill>
            <a:srgbClr val="FFC000"/>
          </a:solidFill>
          <a:ln w="31750">
            <a:solidFill>
              <a:srgbClr val="F4A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dirty="0" smtClean="0"/>
              <a:t>1</a:t>
            </a:r>
            <a:endParaRPr lang="zh-CN" altLang="en-US" dirty="0"/>
          </a:p>
        </p:txBody>
      </p:sp>
      <p:pic>
        <p:nvPicPr>
          <p:cNvPr id="19" name="图片 18"/>
          <p:cNvPicPr>
            <a:picLocks noChangeAspect="1"/>
          </p:cNvPicPr>
          <p:nvPr/>
        </p:nvPicPr>
        <p:blipFill>
          <a:blip r:embed="rId3"/>
          <a:stretch>
            <a:fillRect/>
          </a:stretch>
        </p:blipFill>
        <p:spPr>
          <a:xfrm>
            <a:off x="6891655" y="4485640"/>
            <a:ext cx="4229100" cy="1457325"/>
          </a:xfrm>
          <a:prstGeom prst="rect">
            <a:avLst/>
          </a:prstGeom>
          <a:ln>
            <a:solidFill>
              <a:schemeClr val="accent1"/>
            </a:solidFill>
          </a:ln>
        </p:spPr>
      </p:pic>
      <p:sp>
        <p:nvSpPr>
          <p:cNvPr id="20" name="矩形 19"/>
          <p:cNvSpPr/>
          <p:nvPr/>
        </p:nvSpPr>
        <p:spPr>
          <a:xfrm>
            <a:off x="7200000" y="5147755"/>
            <a:ext cx="1066800" cy="298450"/>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椭圆 20"/>
          <p:cNvSpPr/>
          <p:nvPr/>
        </p:nvSpPr>
        <p:spPr>
          <a:xfrm>
            <a:off x="7156450" y="4667250"/>
            <a:ext cx="333375" cy="333375"/>
          </a:xfrm>
          <a:prstGeom prst="ellipse">
            <a:avLst/>
          </a:prstGeom>
          <a:solidFill>
            <a:srgbClr val="FFC000"/>
          </a:solidFill>
          <a:ln w="31750">
            <a:solidFill>
              <a:srgbClr val="F4A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dirty="0" smtClean="0"/>
              <a:t>3</a:t>
            </a:r>
            <a:endParaRPr lang="en-US" dirty="0"/>
          </a:p>
        </p:txBody>
      </p:sp>
      <p:sp>
        <p:nvSpPr>
          <p:cNvPr id="22" name="文本框 21"/>
          <p:cNvSpPr txBox="1"/>
          <p:nvPr/>
        </p:nvSpPr>
        <p:spPr>
          <a:xfrm>
            <a:off x="7574915" y="4663440"/>
            <a:ext cx="1489075" cy="368300"/>
          </a:xfrm>
          <a:prstGeom prst="rect">
            <a:avLst/>
          </a:prstGeom>
          <a:noFill/>
        </p:spPr>
        <p:txBody>
          <a:bodyPr wrap="square" rtlCol="0" anchor="t">
            <a:spAutoFit/>
          </a:bodyPr>
          <a:p>
            <a:r>
              <a:rPr lang="zh-CN">
                <a:solidFill>
                  <a:srgbClr val="0070C0"/>
                </a:solidFill>
                <a:latin typeface="微软雅黑" panose="020B0503020204020204" charset="-122"/>
                <a:ea typeface="微软雅黑" panose="020B0503020204020204" charset="-122"/>
              </a:rPr>
              <a:t>选择文件夹</a:t>
            </a:r>
            <a:endParaRPr lang="zh-CN">
              <a:solidFill>
                <a:srgbClr val="0070C0"/>
              </a:solidFill>
              <a:latin typeface="微软雅黑" panose="020B0503020204020204" charset="-122"/>
              <a:ea typeface="微软雅黑" panose="020B0503020204020204" charset="-122"/>
            </a:endParaRPr>
          </a:p>
        </p:txBody>
      </p:sp>
      <p:sp useBgFill="1">
        <p:nvSpPr>
          <p:cNvPr id="4" name="文本框 3"/>
          <p:cNvSpPr txBox="1"/>
          <p:nvPr>
            <p:custDataLst>
              <p:tags r:id="rId4"/>
            </p:custDataLst>
          </p:nvPr>
        </p:nvSpPr>
        <p:spPr>
          <a:xfrm>
            <a:off x="10178415" y="404495"/>
            <a:ext cx="2014220" cy="370205"/>
          </a:xfrm>
          <a:prstGeom prst="rect">
            <a:avLst/>
          </a:prstGeom>
        </p:spPr>
        <p:txBody>
          <a:bodyPr wrap="square" rtlCol="0">
            <a:noAutofit/>
          </a:bodyPr>
          <a:p>
            <a:endParaRPr lang="zh-CN"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t>其他操作-文件夹上传</a:t>
            </a:r>
            <a:endParaRPr lang="zh-CN" altLang="en-US"/>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pic>
        <p:nvPicPr>
          <p:cNvPr id="19" name="图片 18"/>
          <p:cNvPicPr>
            <a:picLocks noChangeAspect="1"/>
          </p:cNvPicPr>
          <p:nvPr/>
        </p:nvPicPr>
        <p:blipFill>
          <a:blip r:embed="rId1"/>
          <a:srcRect b="9121"/>
          <a:stretch>
            <a:fillRect/>
          </a:stretch>
        </p:blipFill>
        <p:spPr>
          <a:xfrm>
            <a:off x="1137920" y="2604770"/>
            <a:ext cx="9252585" cy="3797300"/>
          </a:xfrm>
          <a:prstGeom prst="rect">
            <a:avLst/>
          </a:prstGeom>
        </p:spPr>
      </p:pic>
      <p:pic>
        <p:nvPicPr>
          <p:cNvPr id="18" name="图片 17"/>
          <p:cNvPicPr>
            <a:picLocks noChangeAspect="1"/>
          </p:cNvPicPr>
          <p:nvPr/>
        </p:nvPicPr>
        <p:blipFill>
          <a:blip r:embed="rId2"/>
          <a:srcRect l="5741" t="12816" b="8201"/>
          <a:stretch>
            <a:fillRect/>
          </a:stretch>
        </p:blipFill>
        <p:spPr>
          <a:xfrm>
            <a:off x="5555615" y="1989455"/>
            <a:ext cx="5056505" cy="1498600"/>
          </a:xfrm>
          <a:prstGeom prst="rect">
            <a:avLst/>
          </a:prstGeom>
          <a:ln>
            <a:solidFill>
              <a:schemeClr val="accent1"/>
            </a:solidFill>
          </a:ln>
        </p:spPr>
      </p:pic>
      <p:sp>
        <p:nvSpPr>
          <p:cNvPr id="10" name="矩形 9"/>
          <p:cNvSpPr/>
          <p:nvPr/>
        </p:nvSpPr>
        <p:spPr>
          <a:xfrm>
            <a:off x="3791585" y="5646420"/>
            <a:ext cx="1160145" cy="758825"/>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左箭头 3"/>
          <p:cNvSpPr/>
          <p:nvPr/>
        </p:nvSpPr>
        <p:spPr>
          <a:xfrm rot="19980000">
            <a:off x="4869180" y="3122930"/>
            <a:ext cx="1750060" cy="104140"/>
          </a:xfrm>
          <a:prstGeom prst="leftArrow">
            <a:avLst>
              <a:gd name="adj1" fmla="val 50000"/>
              <a:gd name="adj2" fmla="val 16693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4048125" y="3396615"/>
            <a:ext cx="888365" cy="450850"/>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a:off x="6547485" y="2586990"/>
            <a:ext cx="800735" cy="362585"/>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4409440" y="3860800"/>
            <a:ext cx="2353310" cy="368300"/>
          </a:xfrm>
          <a:prstGeom prst="rect">
            <a:avLst/>
          </a:prstGeom>
          <a:noFill/>
        </p:spPr>
        <p:txBody>
          <a:bodyPr wrap="square" rtlCol="0" anchor="t">
            <a:spAutoFit/>
          </a:bodyPr>
          <a:p>
            <a:r>
              <a:rPr lang="zh-CN" altLang="en-US">
                <a:solidFill>
                  <a:srgbClr val="0070C0"/>
                </a:solidFill>
                <a:latin typeface="微软雅黑" panose="020B0503020204020204" charset="-122"/>
                <a:ea typeface="微软雅黑" panose="020B0503020204020204" charset="-122"/>
              </a:rPr>
              <a:t>文件夹名为案卷题名</a:t>
            </a:r>
            <a:endParaRPr lang="zh-CN" altLang="en-US">
              <a:solidFill>
                <a:srgbClr val="0070C0"/>
              </a:solidFill>
              <a:latin typeface="微软雅黑" panose="020B0503020204020204" charset="-122"/>
              <a:ea typeface="微软雅黑" panose="020B0503020204020204" charset="-122"/>
            </a:endParaRPr>
          </a:p>
        </p:txBody>
      </p:sp>
      <p:sp>
        <p:nvSpPr>
          <p:cNvPr id="21" name="左箭头 20"/>
          <p:cNvSpPr/>
          <p:nvPr/>
        </p:nvSpPr>
        <p:spPr>
          <a:xfrm>
            <a:off x="5297170" y="3079115"/>
            <a:ext cx="1198880" cy="104140"/>
          </a:xfrm>
          <a:prstGeom prst="leftArrow">
            <a:avLst>
              <a:gd name="adj1" fmla="val 50000"/>
              <a:gd name="adj2" fmla="val 16693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矩形 21"/>
          <p:cNvSpPr/>
          <p:nvPr/>
        </p:nvSpPr>
        <p:spPr>
          <a:xfrm>
            <a:off x="4062730" y="2894965"/>
            <a:ext cx="1245870" cy="450850"/>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文本框 22"/>
          <p:cNvSpPr txBox="1"/>
          <p:nvPr/>
        </p:nvSpPr>
        <p:spPr>
          <a:xfrm>
            <a:off x="1944245" y="2146300"/>
            <a:ext cx="4707890" cy="288000"/>
          </a:xfrm>
          <a:prstGeom prst="rect">
            <a:avLst/>
          </a:prstGeom>
          <a:solidFill>
            <a:srgbClr val="FFFFFF"/>
          </a:solidFill>
        </p:spPr>
        <p:txBody>
          <a:bodyPr wrap="square" rtlCol="0" anchor="ctr" anchorCtr="1">
            <a:spAutoFit/>
          </a:bodyPr>
          <a:p>
            <a:r>
              <a:rPr lang="zh-CN" altLang="en-US">
                <a:solidFill>
                  <a:srgbClr val="0070C0"/>
                </a:solidFill>
                <a:latin typeface="微软雅黑" panose="020B0503020204020204" charset="-122"/>
                <a:ea typeface="微软雅黑" panose="020B0503020204020204" charset="-122"/>
              </a:rPr>
              <a:t>文件名为案卷题名，文件挂接到对应条目下</a:t>
            </a:r>
            <a:endParaRPr lang="zh-CN" altLang="en-US">
              <a:solidFill>
                <a:srgbClr val="0070C0"/>
              </a:solidFill>
              <a:latin typeface="微软雅黑" panose="020B0503020204020204" charset="-122"/>
              <a:ea typeface="微软雅黑" panose="020B0503020204020204" charset="-122"/>
            </a:endParaRPr>
          </a:p>
        </p:txBody>
      </p:sp>
      <p:sp>
        <p:nvSpPr>
          <p:cNvPr id="24" name="矩形 23"/>
          <p:cNvSpPr/>
          <p:nvPr/>
        </p:nvSpPr>
        <p:spPr>
          <a:xfrm>
            <a:off x="2288540" y="2896870"/>
            <a:ext cx="163195" cy="450850"/>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左箭头 24"/>
          <p:cNvSpPr/>
          <p:nvPr/>
        </p:nvSpPr>
        <p:spPr>
          <a:xfrm>
            <a:off x="2459990" y="3049905"/>
            <a:ext cx="1587500" cy="180975"/>
          </a:xfrm>
          <a:prstGeom prst="leftArrow">
            <a:avLst>
              <a:gd name="adj1" fmla="val 31228"/>
              <a:gd name="adj2" fmla="val 10877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矩形 25"/>
          <p:cNvSpPr/>
          <p:nvPr/>
        </p:nvSpPr>
        <p:spPr>
          <a:xfrm>
            <a:off x="6547485" y="2981325"/>
            <a:ext cx="1265555" cy="278130"/>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矩形 26"/>
          <p:cNvSpPr/>
          <p:nvPr/>
        </p:nvSpPr>
        <p:spPr>
          <a:xfrm>
            <a:off x="2131200" y="5646420"/>
            <a:ext cx="210185" cy="758825"/>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左箭头 27"/>
          <p:cNvSpPr/>
          <p:nvPr/>
        </p:nvSpPr>
        <p:spPr>
          <a:xfrm>
            <a:off x="2379345" y="5944235"/>
            <a:ext cx="1411605" cy="212725"/>
          </a:xfrm>
          <a:prstGeom prst="leftArrow">
            <a:avLst>
              <a:gd name="adj1" fmla="val 28461"/>
              <a:gd name="adj2" fmla="val 8538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文本框 28"/>
          <p:cNvSpPr txBox="1"/>
          <p:nvPr/>
        </p:nvSpPr>
        <p:spPr>
          <a:xfrm>
            <a:off x="6948000" y="4608000"/>
            <a:ext cx="2590165" cy="645160"/>
          </a:xfrm>
          <a:prstGeom prst="rect">
            <a:avLst/>
          </a:prstGeom>
          <a:solidFill>
            <a:srgbClr val="FFFFFF"/>
          </a:solidFill>
        </p:spPr>
        <p:txBody>
          <a:bodyPr wrap="square" rtlCol="0" anchor="t">
            <a:spAutoFit/>
          </a:bodyPr>
          <a:p>
            <a:r>
              <a:rPr lang="zh-CN" altLang="en-US">
                <a:solidFill>
                  <a:srgbClr val="0070C0"/>
                </a:solidFill>
                <a:latin typeface="微软雅黑" panose="020B0503020204020204" charset="-122"/>
                <a:ea typeface="微软雅黑" panose="020B0503020204020204" charset="-122"/>
              </a:rPr>
              <a:t>文件名为卷内题名，</a:t>
            </a:r>
            <a:endParaRPr lang="zh-CN" altLang="en-US">
              <a:solidFill>
                <a:srgbClr val="0070C0"/>
              </a:solidFill>
              <a:latin typeface="微软雅黑" panose="020B0503020204020204" charset="-122"/>
              <a:ea typeface="微软雅黑" panose="020B0503020204020204" charset="-122"/>
            </a:endParaRPr>
          </a:p>
          <a:p>
            <a:r>
              <a:rPr lang="zh-CN" altLang="en-US">
                <a:solidFill>
                  <a:srgbClr val="0070C0"/>
                </a:solidFill>
                <a:latin typeface="微软雅黑" panose="020B0503020204020204" charset="-122"/>
                <a:ea typeface="微软雅黑" panose="020B0503020204020204" charset="-122"/>
              </a:rPr>
              <a:t>文件挂接到对应条目下</a:t>
            </a:r>
            <a:endParaRPr lang="zh-CN" altLang="en-US">
              <a:solidFill>
                <a:srgbClr val="0070C0"/>
              </a:solidFill>
              <a:latin typeface="微软雅黑" panose="020B0503020204020204" charset="-122"/>
              <a:ea typeface="微软雅黑" panose="020B0503020204020204" charset="-122"/>
            </a:endParaRPr>
          </a:p>
        </p:txBody>
      </p:sp>
      <p:sp>
        <p:nvSpPr>
          <p:cNvPr id="30" name="矩形 29"/>
          <p:cNvSpPr/>
          <p:nvPr/>
        </p:nvSpPr>
        <p:spPr>
          <a:xfrm>
            <a:off x="8874760" y="2992120"/>
            <a:ext cx="1287145" cy="505460"/>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696318" y="1008000"/>
            <a:ext cx="10800000" cy="922020"/>
          </a:xfrm>
          <a:prstGeom prst="rect">
            <a:avLst/>
          </a:prstGeom>
          <a:noFill/>
        </p:spPr>
        <p:txBody>
          <a:bodyPr wrap="square" rtlCol="0" anchor="t" anchorCtr="0">
            <a:spAutoFit/>
          </a:bodyPr>
          <a:p>
            <a:pPr indent="0" algn="l" fontAlgn="auto">
              <a:lnSpc>
                <a:spcPct val="150000"/>
              </a:lnSpc>
            </a:pPr>
            <a:r>
              <a:rPr lang="zh-CN" altLang="en-US" b="1" dirty="0" smtClean="0">
                <a:solidFill>
                  <a:srgbClr val="ABC842"/>
                </a:solidFill>
                <a:latin typeface="微软雅黑" panose="020B0503020204020204" charset="-122"/>
                <a:ea typeface="微软雅黑" panose="020B0503020204020204" charset="-122"/>
              </a:rPr>
              <a:t>按卷管理</a:t>
            </a:r>
            <a:r>
              <a:rPr lang="zh-CN" altLang="en-US" dirty="0" smtClean="0">
                <a:latin typeface="微软雅黑" panose="020B0503020204020204" charset="-122"/>
                <a:ea typeface="微软雅黑" panose="020B0503020204020204" charset="-122"/>
              </a:rPr>
              <a:t> </a:t>
            </a:r>
            <a:r>
              <a:rPr lang="zh-CN" altLang="en-US" dirty="0" smtClean="0">
                <a:latin typeface="微软雅黑" panose="020B0503020204020204" charset="-122"/>
                <a:ea typeface="微软雅黑" panose="020B0503020204020204" charset="-122"/>
              </a:rPr>
              <a:t>文件夹中可以嵌套子文件夹，子文件夹为案卷题名，子文件夹中的文件直接挂接到相应条目下；文件夹中的文件则直接为案卷题名，文件挂接到相应条目，效果如下：</a:t>
            </a:r>
            <a:endParaRPr lang="zh-CN" altLang="en-US" dirty="0" smtClean="0">
              <a:latin typeface="微软雅黑" panose="020B0503020204020204" charset="-122"/>
              <a:ea typeface="微软雅黑" panose="020B0503020204020204" charset="-122"/>
            </a:endParaRPr>
          </a:p>
        </p:txBody>
      </p:sp>
      <p:sp>
        <p:nvSpPr>
          <p:cNvPr id="11" name="左箭头 10"/>
          <p:cNvSpPr/>
          <p:nvPr/>
        </p:nvSpPr>
        <p:spPr>
          <a:xfrm rot="19680000">
            <a:off x="4646930" y="4543425"/>
            <a:ext cx="4601210" cy="279400"/>
          </a:xfrm>
          <a:prstGeom prst="leftArrow">
            <a:avLst>
              <a:gd name="adj1" fmla="val 23330"/>
              <a:gd name="adj2" fmla="val 7930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5" name="文本框 4"/>
          <p:cNvSpPr txBox="1"/>
          <p:nvPr>
            <p:custDataLst>
              <p:tags r:id="rId3"/>
            </p:custDataLst>
          </p:nvPr>
        </p:nvSpPr>
        <p:spPr>
          <a:xfrm>
            <a:off x="10178415" y="404495"/>
            <a:ext cx="2014220" cy="370205"/>
          </a:xfrm>
          <a:prstGeom prst="rect">
            <a:avLst/>
          </a:prstGeom>
        </p:spPr>
        <p:txBody>
          <a:bodyPr wrap="square" rtlCol="0">
            <a:noAutofit/>
          </a:bodyPr>
          <a:p>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fontScale="90000"/>
          </a:bodyPr>
          <a:p>
            <a:r>
              <a:rPr lang="zh-CN" altLang="en-US"/>
              <a:t>文件、卷、库的关系</a:t>
            </a:r>
            <a:endParaRPr lang="zh-CN" altLang="en-US"/>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sp>
        <p:nvSpPr>
          <p:cNvPr id="9" name="文本框 8"/>
          <p:cNvSpPr txBox="1"/>
          <p:nvPr/>
        </p:nvSpPr>
        <p:spPr>
          <a:xfrm>
            <a:off x="696318" y="1008000"/>
            <a:ext cx="10800000" cy="922020"/>
          </a:xfrm>
          <a:prstGeom prst="rect">
            <a:avLst/>
          </a:prstGeom>
          <a:noFill/>
        </p:spPr>
        <p:txBody>
          <a:bodyPr wrap="square" rtlCol="0" anchor="t" anchorCtr="0">
            <a:spAutoFit/>
          </a:bodyPr>
          <a:p>
            <a:pPr indent="360045" algn="l" fontAlgn="auto">
              <a:lnSpc>
                <a:spcPct val="150000"/>
              </a:lnSpc>
            </a:pPr>
            <a:r>
              <a:rPr lang="zh-CN" altLang="en-US" dirty="0" smtClean="0">
                <a:solidFill>
                  <a:schemeClr val="tx1">
                    <a:lumMod val="85000"/>
                    <a:lumOff val="15000"/>
                  </a:schemeClr>
                </a:solidFill>
                <a:latin typeface="微软雅黑" panose="020B0503020204020204" charset="-122"/>
                <a:ea typeface="微软雅黑" panose="020B0503020204020204" charset="-122"/>
              </a:rPr>
              <a:t>在档案系统中首先要理解文件、卷、库的关系。文件即原始的信息记录，它是档案管理系统中的基本单元。由多个同类型的文件归类为一个卷，不同类型的卷统一存放到库中。</a:t>
            </a:r>
            <a:endParaRPr lang="zh-CN" altLang="en-US" dirty="0" smtClean="0">
              <a:solidFill>
                <a:schemeClr val="tx1">
                  <a:lumMod val="85000"/>
                  <a:lumOff val="15000"/>
                </a:schemeClr>
              </a:solidFill>
              <a:latin typeface="微软雅黑" panose="020B0503020204020204" charset="-122"/>
              <a:ea typeface="微软雅黑" panose="020B0503020204020204" charset="-122"/>
            </a:endParaRPr>
          </a:p>
        </p:txBody>
      </p:sp>
      <p:graphicFrame>
        <p:nvGraphicFramePr>
          <p:cNvPr id="6" name="对象 5"/>
          <p:cNvGraphicFramePr>
            <a:graphicFrameLocks noChangeAspect="1"/>
          </p:cNvGraphicFramePr>
          <p:nvPr/>
        </p:nvGraphicFramePr>
        <p:xfrm>
          <a:off x="2608808" y="2633908"/>
          <a:ext cx="6975018" cy="3123512"/>
        </p:xfrm>
        <a:graphic>
          <a:graphicData uri="http://schemas.openxmlformats.org/presentationml/2006/ole">
            <mc:AlternateContent xmlns:mc="http://schemas.openxmlformats.org/markup-compatibility/2006">
              <mc:Choice xmlns:v="urn:schemas-microsoft-com:vml" Requires="v">
                <p:oleObj spid="_x0000_s7" name="" r:id="rId1" imgW="7885430" imgH="3539490" progId="Visio.Drawing.15">
                  <p:embed/>
                </p:oleObj>
              </mc:Choice>
              <mc:Fallback>
                <p:oleObj name="" r:id="rId1" imgW="7885430" imgH="3539490" progId="Visio.Drawing.15">
                  <p:embed/>
                  <p:pic>
                    <p:nvPicPr>
                      <p:cNvPr id="0" name="图片 6"/>
                      <p:cNvPicPr/>
                      <p:nvPr/>
                    </p:nvPicPr>
                    <p:blipFill>
                      <a:blip r:embed="rId2"/>
                      <a:stretch>
                        <a:fillRect/>
                      </a:stretch>
                    </p:blipFill>
                    <p:spPr>
                      <a:xfrm>
                        <a:off x="2608808" y="2633908"/>
                        <a:ext cx="6975018" cy="3123512"/>
                      </a:xfrm>
                      <a:prstGeom prst="rect">
                        <a:avLst/>
                      </a:prstGeom>
                    </p:spPr>
                  </p:pic>
                </p:oleObj>
              </mc:Fallback>
            </mc:AlternateContent>
          </a:graphicData>
        </a:graphic>
      </p:graphicFrame>
      <p:sp useBgFill="1">
        <p:nvSpPr>
          <p:cNvPr id="4" name="文本框 3"/>
          <p:cNvSpPr txBox="1"/>
          <p:nvPr/>
        </p:nvSpPr>
        <p:spPr>
          <a:xfrm>
            <a:off x="8112125" y="396875"/>
            <a:ext cx="4064000" cy="368300"/>
          </a:xfrm>
          <a:prstGeom prst="rect">
            <a:avLst/>
          </a:prstGeom>
        </p:spPr>
        <p:txBody>
          <a:bodyPr wrap="square" rtlCol="0">
            <a:spAutoFit/>
          </a:bodyPr>
          <a:p>
            <a:endParaRPr lang="zh-CN"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t>其他操作-文件夹上传</a:t>
            </a:r>
            <a:endParaRPr lang="zh-CN" altLang="en-US"/>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sp>
        <p:nvSpPr>
          <p:cNvPr id="9" name="文本框 8"/>
          <p:cNvSpPr txBox="1"/>
          <p:nvPr/>
        </p:nvSpPr>
        <p:spPr>
          <a:xfrm>
            <a:off x="696318" y="1008000"/>
            <a:ext cx="10800000" cy="506730"/>
          </a:xfrm>
          <a:prstGeom prst="rect">
            <a:avLst/>
          </a:prstGeom>
          <a:noFill/>
        </p:spPr>
        <p:txBody>
          <a:bodyPr wrap="square" rtlCol="0" anchor="t" anchorCtr="0">
            <a:spAutoFit/>
          </a:bodyPr>
          <a:p>
            <a:pPr indent="0" algn="l" fontAlgn="auto">
              <a:lnSpc>
                <a:spcPct val="150000"/>
              </a:lnSpc>
            </a:pPr>
            <a:r>
              <a:rPr lang="zh-CN" altLang="en-US" b="1" dirty="0" smtClean="0">
                <a:solidFill>
                  <a:srgbClr val="ABC842"/>
                </a:solidFill>
                <a:latin typeface="微软雅黑" panose="020B0503020204020204" charset="-122"/>
                <a:ea typeface="微软雅黑" panose="020B0503020204020204" charset="-122"/>
              </a:rPr>
              <a:t>按件管理</a:t>
            </a:r>
            <a:r>
              <a:rPr lang="zh-CN" altLang="en-US" dirty="0" smtClean="0">
                <a:latin typeface="微软雅黑" panose="020B0503020204020204" charset="-122"/>
                <a:ea typeface="微软雅黑" panose="020B0503020204020204" charset="-122"/>
              </a:rPr>
              <a:t> 文件名为文件标题，文件直接挂接到相应条目下，效果如下：</a:t>
            </a:r>
            <a:endParaRPr lang="zh-CN" altLang="en-US" dirty="0" smtClean="0">
              <a:latin typeface="微软雅黑" panose="020B0503020204020204" charset="-122"/>
              <a:ea typeface="微软雅黑" panose="020B0503020204020204" charset="-122"/>
            </a:endParaRPr>
          </a:p>
        </p:txBody>
      </p:sp>
      <p:pic>
        <p:nvPicPr>
          <p:cNvPr id="6" name="图片 5"/>
          <p:cNvPicPr>
            <a:picLocks noChangeAspect="1"/>
          </p:cNvPicPr>
          <p:nvPr/>
        </p:nvPicPr>
        <p:blipFill>
          <a:blip r:embed="rId1"/>
          <a:stretch>
            <a:fillRect/>
          </a:stretch>
        </p:blipFill>
        <p:spPr>
          <a:xfrm>
            <a:off x="831850" y="2471420"/>
            <a:ext cx="10562590" cy="3281045"/>
          </a:xfrm>
          <a:prstGeom prst="rect">
            <a:avLst/>
          </a:prstGeom>
        </p:spPr>
      </p:pic>
      <p:sp>
        <p:nvSpPr>
          <p:cNvPr id="7" name="文本框 6"/>
          <p:cNvSpPr txBox="1"/>
          <p:nvPr/>
        </p:nvSpPr>
        <p:spPr>
          <a:xfrm>
            <a:off x="5349875" y="5335905"/>
            <a:ext cx="2423160" cy="368300"/>
          </a:xfrm>
          <a:prstGeom prst="rect">
            <a:avLst/>
          </a:prstGeom>
          <a:noFill/>
        </p:spPr>
        <p:txBody>
          <a:bodyPr wrap="square" rtlCol="0" anchor="t">
            <a:spAutoFit/>
          </a:bodyPr>
          <a:p>
            <a:r>
              <a:rPr lang="zh-CN" altLang="en-US">
                <a:solidFill>
                  <a:srgbClr val="0070C0"/>
                </a:solidFill>
                <a:latin typeface="微软雅黑" panose="020B0503020204020204" charset="-122"/>
                <a:ea typeface="微软雅黑" panose="020B0503020204020204" charset="-122"/>
              </a:rPr>
              <a:t>文件名为文件标题</a:t>
            </a:r>
            <a:endParaRPr lang="zh-CN" altLang="en-US">
              <a:solidFill>
                <a:srgbClr val="0070C0"/>
              </a:solidFill>
              <a:latin typeface="微软雅黑" panose="020B0503020204020204" charset="-122"/>
              <a:ea typeface="微软雅黑" panose="020B0503020204020204" charset="-122"/>
            </a:endParaRPr>
          </a:p>
        </p:txBody>
      </p:sp>
      <p:sp>
        <p:nvSpPr>
          <p:cNvPr id="12" name="矩形 11"/>
          <p:cNvSpPr/>
          <p:nvPr/>
        </p:nvSpPr>
        <p:spPr>
          <a:xfrm>
            <a:off x="5349875" y="4514215"/>
            <a:ext cx="1751330" cy="821690"/>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5" name="图片 14"/>
          <p:cNvPicPr>
            <a:picLocks noChangeAspect="1"/>
          </p:cNvPicPr>
          <p:nvPr/>
        </p:nvPicPr>
        <p:blipFill>
          <a:blip r:embed="rId2"/>
          <a:stretch>
            <a:fillRect/>
          </a:stretch>
        </p:blipFill>
        <p:spPr>
          <a:xfrm>
            <a:off x="3471545" y="1957070"/>
            <a:ext cx="4229100" cy="1457325"/>
          </a:xfrm>
          <a:prstGeom prst="rect">
            <a:avLst/>
          </a:prstGeom>
          <a:ln>
            <a:solidFill>
              <a:schemeClr val="accent1"/>
            </a:solidFill>
          </a:ln>
        </p:spPr>
      </p:pic>
      <p:sp>
        <p:nvSpPr>
          <p:cNvPr id="17" name="左箭头 16"/>
          <p:cNvSpPr/>
          <p:nvPr/>
        </p:nvSpPr>
        <p:spPr>
          <a:xfrm rot="16200000">
            <a:off x="5462905" y="3748405"/>
            <a:ext cx="1508125" cy="114300"/>
          </a:xfrm>
          <a:prstGeom prst="leftArrow">
            <a:avLst>
              <a:gd name="adj1" fmla="val 50000"/>
              <a:gd name="adj2" fmla="val 16693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左箭头 17"/>
          <p:cNvSpPr/>
          <p:nvPr/>
        </p:nvSpPr>
        <p:spPr>
          <a:xfrm rot="19680000" flipV="1">
            <a:off x="3181350" y="3827780"/>
            <a:ext cx="2747010" cy="134620"/>
          </a:xfrm>
          <a:prstGeom prst="leftArrow">
            <a:avLst>
              <a:gd name="adj1" fmla="val 50000"/>
              <a:gd name="adj2" fmla="val 16693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3187065" y="4495165"/>
            <a:ext cx="228600" cy="811530"/>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2127885" y="5752465"/>
            <a:ext cx="2670810" cy="368300"/>
          </a:xfrm>
          <a:prstGeom prst="rect">
            <a:avLst/>
          </a:prstGeom>
          <a:noFill/>
        </p:spPr>
        <p:txBody>
          <a:bodyPr wrap="square" rtlCol="0" anchor="t">
            <a:spAutoFit/>
          </a:bodyPr>
          <a:p>
            <a:r>
              <a:rPr lang="zh-CN" altLang="en-US">
                <a:solidFill>
                  <a:srgbClr val="0070C0"/>
                </a:solidFill>
                <a:latin typeface="微软雅黑" panose="020B0503020204020204" charset="-122"/>
                <a:ea typeface="微软雅黑" panose="020B0503020204020204" charset="-122"/>
              </a:rPr>
              <a:t>文件挂接到相应条目下</a:t>
            </a:r>
            <a:endParaRPr lang="zh-CN" altLang="en-US">
              <a:solidFill>
                <a:srgbClr val="0070C0"/>
              </a:solidFill>
              <a:latin typeface="微软雅黑" panose="020B0503020204020204" charset="-122"/>
              <a:ea typeface="微软雅黑" panose="020B0503020204020204" charset="-122"/>
            </a:endParaRPr>
          </a:p>
        </p:txBody>
      </p:sp>
      <p:sp useBgFill="1">
        <p:nvSpPr>
          <p:cNvPr id="4" name="文本框 3"/>
          <p:cNvSpPr txBox="1"/>
          <p:nvPr>
            <p:custDataLst>
              <p:tags r:id="rId3"/>
            </p:custDataLst>
          </p:nvPr>
        </p:nvSpPr>
        <p:spPr>
          <a:xfrm>
            <a:off x="10178415" y="404495"/>
            <a:ext cx="2014220" cy="370205"/>
          </a:xfrm>
          <a:prstGeom prst="rect">
            <a:avLst/>
          </a:prstGeom>
        </p:spPr>
        <p:txBody>
          <a:bodyPr wrap="square" rtlCol="0">
            <a:noAutofit/>
          </a:bodyPr>
          <a:p>
            <a:endParaRPr lang="zh-CN"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384175" y="245110"/>
            <a:ext cx="6727825" cy="671830"/>
          </a:xfrm>
        </p:spPr>
        <p:txBody>
          <a:bodyPr/>
          <a:p>
            <a:r>
              <a:rPr lang="zh-CN" altLang="en-US"/>
              <a:t>其他操作-打印</a:t>
            </a:r>
            <a:endParaRPr lang="zh-CN" altLang="en-US"/>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pic>
        <p:nvPicPr>
          <p:cNvPr id="4" name="图片 3"/>
          <p:cNvPicPr>
            <a:picLocks noChangeAspect="1"/>
          </p:cNvPicPr>
          <p:nvPr/>
        </p:nvPicPr>
        <p:blipFill>
          <a:blip r:embed="rId1"/>
          <a:srcRect t="480" b="-480"/>
          <a:stretch>
            <a:fillRect/>
          </a:stretch>
        </p:blipFill>
        <p:spPr>
          <a:xfrm>
            <a:off x="1091565" y="1765935"/>
            <a:ext cx="10241280" cy="4500245"/>
          </a:xfrm>
          <a:prstGeom prst="rect">
            <a:avLst/>
          </a:prstGeom>
        </p:spPr>
      </p:pic>
      <p:pic>
        <p:nvPicPr>
          <p:cNvPr id="5" name="图片 4"/>
          <p:cNvPicPr>
            <a:picLocks noChangeAspect="1"/>
          </p:cNvPicPr>
          <p:nvPr/>
        </p:nvPicPr>
        <p:blipFill>
          <a:blip r:embed="rId2"/>
          <a:stretch>
            <a:fillRect/>
          </a:stretch>
        </p:blipFill>
        <p:spPr>
          <a:xfrm>
            <a:off x="4201160" y="3170555"/>
            <a:ext cx="5015230" cy="2748915"/>
          </a:xfrm>
          <a:prstGeom prst="rect">
            <a:avLst/>
          </a:prstGeom>
          <a:effectLst>
            <a:outerShdw blurRad="50800" algn="ctr" rotWithShape="0">
              <a:prstClr val="black">
                <a:alpha val="40000"/>
              </a:prstClr>
            </a:outerShdw>
          </a:effectLst>
        </p:spPr>
      </p:pic>
      <p:sp>
        <p:nvSpPr>
          <p:cNvPr id="22" name="矩形 21"/>
          <p:cNvSpPr/>
          <p:nvPr/>
        </p:nvSpPr>
        <p:spPr>
          <a:xfrm>
            <a:off x="3343275" y="2764800"/>
            <a:ext cx="414655" cy="248285"/>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椭圆 17"/>
          <p:cNvSpPr/>
          <p:nvPr/>
        </p:nvSpPr>
        <p:spPr>
          <a:xfrm>
            <a:off x="3686810" y="2523490"/>
            <a:ext cx="333375" cy="333375"/>
          </a:xfrm>
          <a:prstGeom prst="ellipse">
            <a:avLst/>
          </a:prstGeom>
          <a:solidFill>
            <a:srgbClr val="FFC000"/>
          </a:solidFill>
          <a:ln w="31750">
            <a:solidFill>
              <a:srgbClr val="F4A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dirty="0" smtClean="0"/>
              <a:t>2</a:t>
            </a:r>
            <a:endParaRPr lang="en-US" dirty="0"/>
          </a:p>
        </p:txBody>
      </p:sp>
      <p:pic>
        <p:nvPicPr>
          <p:cNvPr id="25" name="图片 24"/>
          <p:cNvPicPr>
            <a:picLocks noChangeAspect="1"/>
          </p:cNvPicPr>
          <p:nvPr/>
        </p:nvPicPr>
        <p:blipFill>
          <a:blip r:embed="rId3"/>
          <a:stretch>
            <a:fillRect/>
          </a:stretch>
        </p:blipFill>
        <p:spPr>
          <a:xfrm>
            <a:off x="6030595" y="3014345"/>
            <a:ext cx="5549900" cy="3404235"/>
          </a:xfrm>
          <a:prstGeom prst="rect">
            <a:avLst/>
          </a:prstGeom>
          <a:effectLst>
            <a:outerShdw blurRad="50800" algn="ctr" rotWithShape="0">
              <a:prstClr val="black">
                <a:alpha val="40000"/>
              </a:prstClr>
            </a:outerShdw>
          </a:effectLst>
        </p:spPr>
      </p:pic>
      <p:sp>
        <p:nvSpPr>
          <p:cNvPr id="20" name="椭圆 19"/>
          <p:cNvSpPr/>
          <p:nvPr/>
        </p:nvSpPr>
        <p:spPr>
          <a:xfrm>
            <a:off x="10339070" y="2868295"/>
            <a:ext cx="333375" cy="333375"/>
          </a:xfrm>
          <a:prstGeom prst="ellipse">
            <a:avLst/>
          </a:prstGeom>
          <a:solidFill>
            <a:srgbClr val="FFC000"/>
          </a:solidFill>
          <a:ln w="31750">
            <a:solidFill>
              <a:srgbClr val="F4A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dirty="0" smtClean="0"/>
              <a:t>4</a:t>
            </a:r>
            <a:endParaRPr lang="en-US" dirty="0"/>
          </a:p>
        </p:txBody>
      </p:sp>
      <p:sp>
        <p:nvSpPr>
          <p:cNvPr id="21" name="线形标注 2(带边框和强调线) 20"/>
          <p:cNvSpPr/>
          <p:nvPr/>
        </p:nvSpPr>
        <p:spPr>
          <a:xfrm>
            <a:off x="384175" y="2252345"/>
            <a:ext cx="1993900" cy="604520"/>
          </a:xfrm>
          <a:prstGeom prst="accentBorderCallout2">
            <a:avLst>
              <a:gd name="adj1" fmla="val 50840"/>
              <a:gd name="adj2" fmla="val 103662"/>
              <a:gd name="adj3" fmla="val 49264"/>
              <a:gd name="adj4" fmla="val 108726"/>
              <a:gd name="adj5" fmla="val 142752"/>
              <a:gd name="adj6" fmla="val 112515"/>
            </a:avLst>
          </a:prstGeom>
          <a:solidFill>
            <a:srgbClr val="FFFFFF"/>
          </a:solidFill>
          <a:ln w="31750">
            <a:solidFill>
              <a:srgbClr val="FABE00"/>
            </a:solidFill>
            <a:miter lim="800000"/>
          </a:ln>
          <a:effectLst>
            <a:outerShdw blurRad="12700" dist="127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p>
            <a:r>
              <a:rPr lang="zh-CN" altLang="en-US" sz="1400" dirty="0" smtClean="0">
                <a:solidFill>
                  <a:schemeClr val="tx1">
                    <a:lumMod val="75000"/>
                    <a:lumOff val="25000"/>
                  </a:schemeClr>
                </a:solidFill>
                <a:latin typeface="微软雅黑" panose="020B0503020204020204" charset="-122"/>
                <a:ea typeface="微软雅黑" panose="020B0503020204020204" charset="-122"/>
              </a:rPr>
              <a:t>勾选需要打印的条目</a:t>
            </a:r>
            <a:endParaRPr lang="zh-CN" altLang="en-US" sz="1400" dirty="0" smtClean="0">
              <a:solidFill>
                <a:schemeClr val="tx1">
                  <a:lumMod val="75000"/>
                  <a:lumOff val="25000"/>
                </a:schemeClr>
              </a:solidFill>
              <a:latin typeface="微软雅黑" panose="020B0503020204020204" charset="-122"/>
              <a:ea typeface="微软雅黑" panose="020B0503020204020204" charset="-122"/>
            </a:endParaRPr>
          </a:p>
        </p:txBody>
      </p:sp>
      <p:sp>
        <p:nvSpPr>
          <p:cNvPr id="23" name="线形标注 2(带边框和强调线) 22"/>
          <p:cNvSpPr/>
          <p:nvPr/>
        </p:nvSpPr>
        <p:spPr>
          <a:xfrm>
            <a:off x="2895600" y="4885690"/>
            <a:ext cx="1915160" cy="890270"/>
          </a:xfrm>
          <a:prstGeom prst="accentBorderCallout2">
            <a:avLst>
              <a:gd name="adj1" fmla="val 43160"/>
              <a:gd name="adj2" fmla="val 100298"/>
              <a:gd name="adj3" fmla="val 44350"/>
              <a:gd name="adj4" fmla="val 114522"/>
              <a:gd name="adj5" fmla="val -16761"/>
              <a:gd name="adj6" fmla="val 113859"/>
            </a:avLst>
          </a:prstGeom>
          <a:solidFill>
            <a:srgbClr val="FFFFFF"/>
          </a:solidFill>
          <a:ln w="31750">
            <a:solidFill>
              <a:srgbClr val="FABE00"/>
            </a:solidFill>
            <a:miter lim="800000"/>
          </a:ln>
          <a:effectLst>
            <a:outerShdw blurRad="12700" dist="127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p>
            <a:pPr algn="l">
              <a:buClrTx/>
              <a:buSzTx/>
              <a:buFontTx/>
            </a:pPr>
            <a:r>
              <a:rPr lang="zh-CN" altLang="en-US" sz="1400" dirty="0" smtClean="0">
                <a:solidFill>
                  <a:schemeClr val="tx1">
                    <a:lumMod val="75000"/>
                    <a:lumOff val="25000"/>
                  </a:schemeClr>
                </a:solidFill>
                <a:latin typeface="微软雅黑" panose="020B0503020204020204" charset="-122"/>
                <a:ea typeface="微软雅黑" panose="020B0503020204020204" charset="-122"/>
              </a:rPr>
              <a:t>选择要打印的模板，</a:t>
            </a:r>
            <a:endParaRPr lang="zh-CN" altLang="en-US" sz="1400" dirty="0" smtClean="0">
              <a:solidFill>
                <a:schemeClr val="tx1">
                  <a:lumMod val="75000"/>
                  <a:lumOff val="25000"/>
                </a:schemeClr>
              </a:solidFill>
              <a:latin typeface="微软雅黑" panose="020B0503020204020204" charset="-122"/>
              <a:ea typeface="微软雅黑" panose="020B0503020204020204" charset="-122"/>
            </a:endParaRPr>
          </a:p>
          <a:p>
            <a:pPr algn="l">
              <a:buClrTx/>
              <a:buSzTx/>
              <a:buFontTx/>
            </a:pPr>
            <a:r>
              <a:rPr lang="zh-CN" altLang="en-US" sz="1400" dirty="0" smtClean="0">
                <a:solidFill>
                  <a:schemeClr val="tx1">
                    <a:lumMod val="75000"/>
                    <a:lumOff val="25000"/>
                  </a:schemeClr>
                </a:solidFill>
                <a:latin typeface="微软雅黑" panose="020B0503020204020204" charset="-122"/>
                <a:ea typeface="微软雅黑" panose="020B0503020204020204" charset="-122"/>
              </a:rPr>
              <a:t>此处以“打印案卷目录（横）”为例</a:t>
            </a:r>
            <a:endParaRPr lang="zh-CN" altLang="en-US" sz="1400" dirty="0" smtClean="0">
              <a:solidFill>
                <a:schemeClr val="tx1">
                  <a:lumMod val="75000"/>
                  <a:lumOff val="25000"/>
                </a:schemeClr>
              </a:solidFill>
              <a:latin typeface="微软雅黑" panose="020B0503020204020204" charset="-122"/>
              <a:ea typeface="微软雅黑" panose="020B0503020204020204" charset="-122"/>
            </a:endParaRPr>
          </a:p>
        </p:txBody>
      </p:sp>
      <p:sp>
        <p:nvSpPr>
          <p:cNvPr id="24" name="线形标注 2(带边框和强调线) 23"/>
          <p:cNvSpPr/>
          <p:nvPr/>
        </p:nvSpPr>
        <p:spPr>
          <a:xfrm>
            <a:off x="8652510" y="1765935"/>
            <a:ext cx="2292350" cy="862965"/>
          </a:xfrm>
          <a:prstGeom prst="accentBorderCallout2">
            <a:avLst>
              <a:gd name="adj1" fmla="val 48638"/>
              <a:gd name="adj2" fmla="val -3684"/>
              <a:gd name="adj3" fmla="val 47829"/>
              <a:gd name="adj4" fmla="val -11135"/>
              <a:gd name="adj5" fmla="val 145695"/>
              <a:gd name="adj6" fmla="val -22963"/>
            </a:avLst>
          </a:prstGeom>
          <a:solidFill>
            <a:srgbClr val="FFFFFF"/>
          </a:solidFill>
          <a:ln w="31750">
            <a:solidFill>
              <a:srgbClr val="FABE00"/>
            </a:solidFill>
            <a:miter lim="800000"/>
          </a:ln>
          <a:effectLst>
            <a:outerShdw blurRad="12700" dist="127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p>
            <a:pPr algn="l" fontAlgn="auto">
              <a:lnSpc>
                <a:spcPct val="120000"/>
              </a:lnSpc>
              <a:buClrTx/>
              <a:buSzTx/>
              <a:buFontTx/>
            </a:pPr>
            <a:r>
              <a:rPr lang="zh-CN" altLang="en-US" sz="1400" dirty="0" smtClean="0">
                <a:solidFill>
                  <a:schemeClr val="tx1">
                    <a:lumMod val="75000"/>
                    <a:lumOff val="25000"/>
                  </a:schemeClr>
                </a:solidFill>
                <a:latin typeface="微软雅黑" panose="020B0503020204020204" charset="-122"/>
                <a:ea typeface="微软雅黑" panose="020B0503020204020204" charset="-122"/>
              </a:rPr>
              <a:t>系统生成打印目录，单击打印图标即可进行打印。</a:t>
            </a:r>
            <a:endParaRPr lang="zh-CN" altLang="en-US" sz="1400" dirty="0" smtClean="0">
              <a:solidFill>
                <a:schemeClr val="tx1">
                  <a:lumMod val="75000"/>
                  <a:lumOff val="25000"/>
                </a:schemeClr>
              </a:solidFill>
              <a:latin typeface="微软雅黑" panose="020B0503020204020204" charset="-122"/>
              <a:ea typeface="微软雅黑" panose="020B0503020204020204" charset="-122"/>
            </a:endParaRPr>
          </a:p>
        </p:txBody>
      </p:sp>
      <p:sp>
        <p:nvSpPr>
          <p:cNvPr id="6" name="文本框 5"/>
          <p:cNvSpPr txBox="1"/>
          <p:nvPr/>
        </p:nvSpPr>
        <p:spPr>
          <a:xfrm>
            <a:off x="696595" y="1007745"/>
            <a:ext cx="6026150" cy="506730"/>
          </a:xfrm>
          <a:prstGeom prst="rect">
            <a:avLst/>
          </a:prstGeom>
          <a:noFill/>
        </p:spPr>
        <p:txBody>
          <a:bodyPr wrap="square" rtlCol="0" anchor="t" anchorCtr="0">
            <a:spAutoFit/>
          </a:bodyPr>
          <a:p>
            <a:pPr indent="0" algn="l" fontAlgn="auto">
              <a:lnSpc>
                <a:spcPct val="150000"/>
              </a:lnSpc>
            </a:pPr>
            <a:r>
              <a:rPr lang="zh-CN" altLang="en-US" b="1" dirty="0" smtClean="0">
                <a:solidFill>
                  <a:srgbClr val="ABC842"/>
                </a:solidFill>
                <a:latin typeface="微软雅黑" panose="020B0503020204020204" charset="-122"/>
                <a:ea typeface="微软雅黑" panose="020B0503020204020204" charset="-122"/>
              </a:rPr>
              <a:t>打印 </a:t>
            </a:r>
            <a:r>
              <a:rPr lang="zh-CN" altLang="en-US" dirty="0" smtClean="0">
                <a:latin typeface="微软雅黑" panose="020B0503020204020204" charset="-122"/>
                <a:ea typeface="微软雅黑" panose="020B0503020204020204" charset="-122"/>
              </a:rPr>
              <a:t>系统提供多种目录打印功能，具体操作如下：</a:t>
            </a:r>
            <a:endParaRPr lang="zh-CN" altLang="en-US" dirty="0" smtClean="0">
              <a:latin typeface="微软雅黑" panose="020B0503020204020204" charset="-122"/>
              <a:ea typeface="微软雅黑" panose="020B0503020204020204" charset="-122"/>
            </a:endParaRPr>
          </a:p>
        </p:txBody>
      </p:sp>
      <p:sp>
        <p:nvSpPr>
          <p:cNvPr id="12" name="矩形 11"/>
          <p:cNvSpPr/>
          <p:nvPr/>
        </p:nvSpPr>
        <p:spPr>
          <a:xfrm>
            <a:off x="4436110" y="4480560"/>
            <a:ext cx="912495" cy="248285"/>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椭圆 14"/>
          <p:cNvSpPr/>
          <p:nvPr/>
        </p:nvSpPr>
        <p:spPr>
          <a:xfrm>
            <a:off x="5306695" y="4248785"/>
            <a:ext cx="333375" cy="333375"/>
          </a:xfrm>
          <a:prstGeom prst="ellipse">
            <a:avLst/>
          </a:prstGeom>
          <a:solidFill>
            <a:srgbClr val="FFC000"/>
          </a:solidFill>
          <a:ln w="31750">
            <a:solidFill>
              <a:srgbClr val="F4A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dirty="0" smtClean="0"/>
              <a:t>3</a:t>
            </a:r>
            <a:endParaRPr lang="en-US" dirty="0"/>
          </a:p>
        </p:txBody>
      </p:sp>
      <p:sp>
        <p:nvSpPr>
          <p:cNvPr id="7" name="矩形 6"/>
          <p:cNvSpPr/>
          <p:nvPr/>
        </p:nvSpPr>
        <p:spPr>
          <a:xfrm>
            <a:off x="2447925" y="3112770"/>
            <a:ext cx="376555" cy="2744470"/>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nvSpPr>
        <p:spPr>
          <a:xfrm>
            <a:off x="2734945" y="2968625"/>
            <a:ext cx="333375" cy="333375"/>
          </a:xfrm>
          <a:prstGeom prst="ellipse">
            <a:avLst/>
          </a:prstGeom>
          <a:solidFill>
            <a:srgbClr val="FFC000"/>
          </a:solidFill>
          <a:ln w="31750">
            <a:solidFill>
              <a:srgbClr val="F4A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dirty="0" smtClean="0"/>
              <a:t>1</a:t>
            </a:r>
            <a:endParaRPr lang="en-US" dirty="0"/>
          </a:p>
        </p:txBody>
      </p:sp>
      <p:sp useBgFill="1">
        <p:nvSpPr>
          <p:cNvPr id="8" name="文本框 7"/>
          <p:cNvSpPr txBox="1"/>
          <p:nvPr>
            <p:custDataLst>
              <p:tags r:id="rId4"/>
            </p:custDataLst>
          </p:nvPr>
        </p:nvSpPr>
        <p:spPr>
          <a:xfrm>
            <a:off x="10178415" y="404495"/>
            <a:ext cx="2014220" cy="370205"/>
          </a:xfrm>
          <a:prstGeom prst="rect">
            <a:avLst/>
          </a:prstGeom>
        </p:spPr>
        <p:txBody>
          <a:bodyPr wrap="square" rtlCol="0">
            <a:noAutofit/>
          </a:bodyPr>
          <a:p>
            <a:endParaRPr lang="zh-CN"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t>其他操作-加入打印夹</a:t>
            </a:r>
            <a:endParaRPr lang="zh-CN" altLang="en-US"/>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pic>
        <p:nvPicPr>
          <p:cNvPr id="4" name="图片 3"/>
          <p:cNvPicPr>
            <a:picLocks noChangeAspect="1"/>
          </p:cNvPicPr>
          <p:nvPr/>
        </p:nvPicPr>
        <p:blipFill>
          <a:blip r:embed="rId1"/>
          <a:srcRect t="800" b="-800"/>
          <a:stretch>
            <a:fillRect/>
          </a:stretch>
        </p:blipFill>
        <p:spPr>
          <a:xfrm>
            <a:off x="1091565" y="1765935"/>
            <a:ext cx="10241280" cy="4500245"/>
          </a:xfrm>
          <a:prstGeom prst="rect">
            <a:avLst/>
          </a:prstGeom>
        </p:spPr>
      </p:pic>
      <p:sp>
        <p:nvSpPr>
          <p:cNvPr id="22" name="矩形 21"/>
          <p:cNvSpPr/>
          <p:nvPr/>
        </p:nvSpPr>
        <p:spPr>
          <a:xfrm>
            <a:off x="5346700" y="2774315"/>
            <a:ext cx="682625" cy="248285"/>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椭圆 17"/>
          <p:cNvSpPr/>
          <p:nvPr/>
        </p:nvSpPr>
        <p:spPr>
          <a:xfrm>
            <a:off x="5086350" y="2609215"/>
            <a:ext cx="333375" cy="333375"/>
          </a:xfrm>
          <a:prstGeom prst="ellipse">
            <a:avLst/>
          </a:prstGeom>
          <a:solidFill>
            <a:srgbClr val="FFC000"/>
          </a:solidFill>
          <a:ln w="31750">
            <a:solidFill>
              <a:srgbClr val="F4A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dirty="0" smtClean="0"/>
              <a:t>2</a:t>
            </a:r>
            <a:endParaRPr lang="zh-CN" altLang="en-US" dirty="0"/>
          </a:p>
        </p:txBody>
      </p:sp>
      <p:pic>
        <p:nvPicPr>
          <p:cNvPr id="5" name="图片 4"/>
          <p:cNvPicPr>
            <a:picLocks noChangeAspect="1"/>
          </p:cNvPicPr>
          <p:nvPr/>
        </p:nvPicPr>
        <p:blipFill>
          <a:blip r:embed="rId2"/>
          <a:stretch>
            <a:fillRect/>
          </a:stretch>
        </p:blipFill>
        <p:spPr>
          <a:xfrm>
            <a:off x="4264025" y="3801745"/>
            <a:ext cx="4257675" cy="1247775"/>
          </a:xfrm>
          <a:prstGeom prst="rect">
            <a:avLst/>
          </a:prstGeom>
          <a:effectLst>
            <a:outerShdw blurRad="50800" algn="ctr" rotWithShape="0">
              <a:prstClr val="black">
                <a:alpha val="40000"/>
              </a:prstClr>
            </a:outerShdw>
          </a:effectLst>
        </p:spPr>
      </p:pic>
      <p:sp>
        <p:nvSpPr>
          <p:cNvPr id="6" name="矩形 5"/>
          <p:cNvSpPr/>
          <p:nvPr/>
        </p:nvSpPr>
        <p:spPr>
          <a:xfrm>
            <a:off x="7165340" y="4556760"/>
            <a:ext cx="653415" cy="382905"/>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nvSpPr>
        <p:spPr>
          <a:xfrm>
            <a:off x="7595235" y="4248785"/>
            <a:ext cx="333375" cy="333375"/>
          </a:xfrm>
          <a:prstGeom prst="ellipse">
            <a:avLst/>
          </a:prstGeom>
          <a:solidFill>
            <a:srgbClr val="FFC000"/>
          </a:solidFill>
          <a:ln w="31750">
            <a:solidFill>
              <a:srgbClr val="F4A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dirty="0" smtClean="0"/>
              <a:t>3</a:t>
            </a:r>
            <a:endParaRPr lang="en-US" dirty="0"/>
          </a:p>
        </p:txBody>
      </p:sp>
      <p:sp>
        <p:nvSpPr>
          <p:cNvPr id="11" name="线形标注 2(带边框和强调线) 10"/>
          <p:cNvSpPr/>
          <p:nvPr/>
        </p:nvSpPr>
        <p:spPr>
          <a:xfrm>
            <a:off x="8315960" y="5274310"/>
            <a:ext cx="2315845" cy="747395"/>
          </a:xfrm>
          <a:prstGeom prst="accentBorderCallout2">
            <a:avLst>
              <a:gd name="adj1" fmla="val 49617"/>
              <a:gd name="adj2" fmla="val -4451"/>
              <a:gd name="adj3" fmla="val 49532"/>
              <a:gd name="adj4" fmla="val -16962"/>
              <a:gd name="adj5" fmla="val -42735"/>
              <a:gd name="adj6" fmla="val -32935"/>
            </a:avLst>
          </a:prstGeom>
          <a:solidFill>
            <a:srgbClr val="FFFFFF"/>
          </a:solidFill>
          <a:ln w="31750">
            <a:solidFill>
              <a:srgbClr val="FABE00"/>
            </a:solidFill>
            <a:miter lim="800000"/>
          </a:ln>
          <a:effectLst>
            <a:outerShdw blurRad="12700" dist="127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p>
            <a:pPr algn="l">
              <a:buClrTx/>
              <a:buSzTx/>
              <a:buFontTx/>
            </a:pPr>
            <a:r>
              <a:rPr lang="zh-CN" altLang="en-US" sz="1400" dirty="0" smtClean="0">
                <a:solidFill>
                  <a:schemeClr val="tx1">
                    <a:lumMod val="75000"/>
                    <a:lumOff val="25000"/>
                  </a:schemeClr>
                </a:solidFill>
                <a:latin typeface="微软雅黑" panose="020B0503020204020204" charset="-122"/>
                <a:ea typeface="微软雅黑" panose="020B0503020204020204" charset="-122"/>
              </a:rPr>
              <a:t>在弹出框中单击</a:t>
            </a:r>
            <a:r>
              <a:rPr lang="en-US" altLang="zh-CN" sz="1400" dirty="0" smtClean="0">
                <a:solidFill>
                  <a:schemeClr val="tx1">
                    <a:lumMod val="75000"/>
                    <a:lumOff val="25000"/>
                  </a:schemeClr>
                </a:solidFill>
                <a:latin typeface="微软雅黑" panose="020B0503020204020204" charset="-122"/>
                <a:ea typeface="微软雅黑" panose="020B0503020204020204" charset="-122"/>
              </a:rPr>
              <a:t>“</a:t>
            </a:r>
            <a:r>
              <a:rPr lang="zh-CN" altLang="en-US" sz="1400" dirty="0" smtClean="0">
                <a:solidFill>
                  <a:schemeClr val="tx1">
                    <a:lumMod val="75000"/>
                    <a:lumOff val="25000"/>
                  </a:schemeClr>
                </a:solidFill>
                <a:latin typeface="微软雅黑" panose="020B0503020204020204" charset="-122"/>
                <a:ea typeface="微软雅黑" panose="020B0503020204020204" charset="-122"/>
              </a:rPr>
              <a:t>确定</a:t>
            </a:r>
            <a:r>
              <a:rPr lang="en-US" altLang="zh-CN" sz="1400" dirty="0" smtClean="0">
                <a:solidFill>
                  <a:schemeClr val="tx1">
                    <a:lumMod val="75000"/>
                    <a:lumOff val="25000"/>
                  </a:schemeClr>
                </a:solidFill>
                <a:latin typeface="微软雅黑" panose="020B0503020204020204" charset="-122"/>
                <a:ea typeface="微软雅黑" panose="020B0503020204020204" charset="-122"/>
              </a:rPr>
              <a:t>”</a:t>
            </a:r>
            <a:endParaRPr lang="zh-CN" altLang="en-US" sz="1400" dirty="0" smtClean="0">
              <a:solidFill>
                <a:schemeClr val="tx1">
                  <a:lumMod val="75000"/>
                  <a:lumOff val="25000"/>
                </a:schemeClr>
              </a:solidFill>
              <a:latin typeface="微软雅黑" panose="020B0503020204020204" charset="-122"/>
              <a:ea typeface="微软雅黑" panose="020B0503020204020204" charset="-122"/>
            </a:endParaRPr>
          </a:p>
        </p:txBody>
      </p:sp>
      <p:sp>
        <p:nvSpPr>
          <p:cNvPr id="10" name="文本框 9"/>
          <p:cNvSpPr txBox="1"/>
          <p:nvPr/>
        </p:nvSpPr>
        <p:spPr>
          <a:xfrm>
            <a:off x="696595" y="1007745"/>
            <a:ext cx="9696450" cy="506730"/>
          </a:xfrm>
          <a:prstGeom prst="rect">
            <a:avLst/>
          </a:prstGeom>
          <a:noFill/>
        </p:spPr>
        <p:txBody>
          <a:bodyPr wrap="square" rtlCol="0" anchor="t" anchorCtr="0">
            <a:spAutoFit/>
          </a:bodyPr>
          <a:p>
            <a:pPr indent="0" algn="l" fontAlgn="auto">
              <a:lnSpc>
                <a:spcPct val="150000"/>
              </a:lnSpc>
            </a:pPr>
            <a:r>
              <a:rPr lang="zh-CN" altLang="en-US" b="1" dirty="0" smtClean="0">
                <a:solidFill>
                  <a:srgbClr val="ABC842"/>
                </a:solidFill>
                <a:latin typeface="微软雅黑" panose="020B0503020204020204" charset="-122"/>
                <a:ea typeface="微软雅黑" panose="020B0503020204020204" charset="-122"/>
              </a:rPr>
              <a:t>加入打印夹</a:t>
            </a:r>
            <a:r>
              <a:rPr lang="zh-CN" altLang="en-US" dirty="0" smtClean="0">
                <a:latin typeface="微软雅黑" panose="020B0503020204020204" charset="-122"/>
                <a:ea typeface="微软雅黑" panose="020B0503020204020204" charset="-122"/>
              </a:rPr>
              <a:t> 把不同档案类型往打印夹中添加，进行批量打印，具体操作如下：</a:t>
            </a:r>
            <a:endParaRPr lang="zh-CN" altLang="en-US" dirty="0" smtClean="0">
              <a:latin typeface="微软雅黑" panose="020B0503020204020204" charset="-122"/>
              <a:ea typeface="微软雅黑" panose="020B0503020204020204" charset="-122"/>
            </a:endParaRPr>
          </a:p>
        </p:txBody>
      </p:sp>
      <p:sp>
        <p:nvSpPr>
          <p:cNvPr id="12" name="线形标注 2(带边框和强调线) 11"/>
          <p:cNvSpPr/>
          <p:nvPr/>
        </p:nvSpPr>
        <p:spPr>
          <a:xfrm>
            <a:off x="3544570" y="5784850"/>
            <a:ext cx="2484120" cy="747395"/>
          </a:xfrm>
          <a:prstGeom prst="accentBorderCallout2">
            <a:avLst>
              <a:gd name="adj1" fmla="val 49617"/>
              <a:gd name="adj2" fmla="val -4451"/>
              <a:gd name="adj3" fmla="val 49532"/>
              <a:gd name="adj4" fmla="val -12730"/>
              <a:gd name="adj5" fmla="val -424"/>
              <a:gd name="adj6" fmla="val -29447"/>
            </a:avLst>
          </a:prstGeom>
          <a:solidFill>
            <a:srgbClr val="FFFFFF"/>
          </a:solidFill>
          <a:ln w="31750">
            <a:solidFill>
              <a:srgbClr val="FABE00"/>
            </a:solidFill>
            <a:miter lim="800000"/>
          </a:ln>
          <a:effectLst>
            <a:outerShdw blurRad="12700" dist="127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p>
            <a:pPr algn="l">
              <a:buClrTx/>
              <a:buSzTx/>
              <a:buFontTx/>
            </a:pPr>
            <a:r>
              <a:rPr lang="zh-CN" altLang="en-US" sz="1400" dirty="0" smtClean="0">
                <a:solidFill>
                  <a:schemeClr val="tx1">
                    <a:lumMod val="75000"/>
                    <a:lumOff val="25000"/>
                  </a:schemeClr>
                </a:solidFill>
                <a:latin typeface="微软雅黑" panose="020B0503020204020204" charset="-122"/>
                <a:ea typeface="微软雅黑" panose="020B0503020204020204" charset="-122"/>
                <a:sym typeface="+mn-ea"/>
              </a:rPr>
              <a:t>勾选需要加入打印夹的条目</a:t>
            </a:r>
            <a:endParaRPr lang="zh-CN" altLang="en-US" sz="1400" dirty="0" smtClean="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7" name="矩形 6"/>
          <p:cNvSpPr/>
          <p:nvPr/>
        </p:nvSpPr>
        <p:spPr>
          <a:xfrm>
            <a:off x="2409825" y="3184525"/>
            <a:ext cx="414655" cy="2667635"/>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nvSpPr>
        <p:spPr>
          <a:xfrm>
            <a:off x="2491105" y="5688330"/>
            <a:ext cx="333375" cy="333375"/>
          </a:xfrm>
          <a:prstGeom prst="ellipse">
            <a:avLst/>
          </a:prstGeom>
          <a:solidFill>
            <a:srgbClr val="FFC000"/>
          </a:solidFill>
          <a:ln w="31750">
            <a:solidFill>
              <a:srgbClr val="F4A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dirty="0" smtClean="0"/>
              <a:t>1</a:t>
            </a:r>
            <a:endParaRPr lang="en-US" dirty="0"/>
          </a:p>
        </p:txBody>
      </p:sp>
      <p:sp useBgFill="1">
        <p:nvSpPr>
          <p:cNvPr id="13" name="文本框 12"/>
          <p:cNvSpPr txBox="1"/>
          <p:nvPr>
            <p:custDataLst>
              <p:tags r:id="rId3"/>
            </p:custDataLst>
          </p:nvPr>
        </p:nvSpPr>
        <p:spPr>
          <a:xfrm>
            <a:off x="10178415" y="404495"/>
            <a:ext cx="2014220" cy="370205"/>
          </a:xfrm>
          <a:prstGeom prst="rect">
            <a:avLst/>
          </a:prstGeom>
        </p:spPr>
        <p:txBody>
          <a:bodyPr wrap="square" rtlCol="0">
            <a:noAutofit/>
          </a:bodyPr>
          <a:p>
            <a:endParaRPr lang="zh-CN"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en-US"/>
              <a:t>其他操作-加入打印夹</a:t>
            </a:r>
            <a:endParaRPr lang="zh-CN" altLang="en-US"/>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pic>
        <p:nvPicPr>
          <p:cNvPr id="12" name="图片 11"/>
          <p:cNvPicPr>
            <a:picLocks noChangeAspect="1"/>
          </p:cNvPicPr>
          <p:nvPr/>
        </p:nvPicPr>
        <p:blipFill>
          <a:blip r:embed="rId1"/>
          <a:stretch>
            <a:fillRect/>
          </a:stretch>
        </p:blipFill>
        <p:spPr>
          <a:xfrm>
            <a:off x="998855" y="1240790"/>
            <a:ext cx="10144760" cy="5043170"/>
          </a:xfrm>
          <a:prstGeom prst="rect">
            <a:avLst/>
          </a:prstGeom>
        </p:spPr>
      </p:pic>
      <p:sp>
        <p:nvSpPr>
          <p:cNvPr id="4" name="矩形 3"/>
          <p:cNvSpPr/>
          <p:nvPr/>
        </p:nvSpPr>
        <p:spPr>
          <a:xfrm>
            <a:off x="2889885" y="1585595"/>
            <a:ext cx="540000" cy="324000"/>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线形标注 2(带边框和强调线) 10"/>
          <p:cNvSpPr/>
          <p:nvPr/>
        </p:nvSpPr>
        <p:spPr>
          <a:xfrm>
            <a:off x="3792220" y="1921510"/>
            <a:ext cx="1473835" cy="393065"/>
          </a:xfrm>
          <a:prstGeom prst="accentBorderCallout2">
            <a:avLst>
              <a:gd name="adj1" fmla="val 49273"/>
              <a:gd name="adj2" fmla="val -4868"/>
              <a:gd name="adj3" fmla="val 47819"/>
              <a:gd name="adj4" fmla="val -13140"/>
              <a:gd name="adj5" fmla="val 3554"/>
              <a:gd name="adj6" fmla="val -31193"/>
            </a:avLst>
          </a:prstGeom>
          <a:solidFill>
            <a:srgbClr val="FFFFFF"/>
          </a:solidFill>
          <a:ln w="31750">
            <a:solidFill>
              <a:srgbClr val="FABE00"/>
            </a:solidFill>
            <a:miter lim="800000"/>
          </a:ln>
          <a:effectLst>
            <a:outerShdw blurRad="12700" dist="127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nchorCtr="1"/>
          <a:p>
            <a:pPr algn="l">
              <a:buClrTx/>
              <a:buSzTx/>
              <a:buFontTx/>
            </a:pPr>
            <a:r>
              <a:rPr lang="zh-CN" altLang="en-US" sz="1400" dirty="0" smtClean="0">
                <a:solidFill>
                  <a:schemeClr val="tx1">
                    <a:lumMod val="75000"/>
                    <a:lumOff val="25000"/>
                  </a:schemeClr>
                </a:solidFill>
                <a:latin typeface="微软雅黑" panose="020B0503020204020204" charset="-122"/>
                <a:ea typeface="微软雅黑" panose="020B0503020204020204" charset="-122"/>
              </a:rPr>
              <a:t>单击</a:t>
            </a:r>
            <a:r>
              <a:rPr lang="en-US" altLang="zh-CN" sz="1400" dirty="0" smtClean="0">
                <a:solidFill>
                  <a:schemeClr val="tx1">
                    <a:lumMod val="75000"/>
                    <a:lumOff val="25000"/>
                  </a:schemeClr>
                </a:solidFill>
                <a:latin typeface="微软雅黑" panose="020B0503020204020204" charset="-122"/>
                <a:ea typeface="微软雅黑" panose="020B0503020204020204" charset="-122"/>
              </a:rPr>
              <a:t>“</a:t>
            </a:r>
            <a:r>
              <a:rPr lang="zh-CN" altLang="en-US" sz="1400" dirty="0" smtClean="0">
                <a:solidFill>
                  <a:schemeClr val="tx1">
                    <a:lumMod val="75000"/>
                    <a:lumOff val="25000"/>
                  </a:schemeClr>
                </a:solidFill>
                <a:latin typeface="微软雅黑" panose="020B0503020204020204" charset="-122"/>
                <a:ea typeface="微软雅黑" panose="020B0503020204020204" charset="-122"/>
              </a:rPr>
              <a:t>打印</a:t>
            </a:r>
            <a:r>
              <a:rPr lang="en-US" altLang="zh-CN" sz="1400" dirty="0" smtClean="0">
                <a:solidFill>
                  <a:schemeClr val="tx1">
                    <a:lumMod val="75000"/>
                    <a:lumOff val="25000"/>
                  </a:schemeClr>
                </a:solidFill>
                <a:latin typeface="微软雅黑" panose="020B0503020204020204" charset="-122"/>
                <a:ea typeface="微软雅黑" panose="020B0503020204020204" charset="-122"/>
              </a:rPr>
              <a:t>”</a:t>
            </a:r>
            <a:endParaRPr lang="en-US" altLang="zh-CN" sz="1400" dirty="0" smtClean="0">
              <a:solidFill>
                <a:schemeClr val="tx1">
                  <a:lumMod val="75000"/>
                  <a:lumOff val="25000"/>
                </a:schemeClr>
              </a:solidFill>
              <a:latin typeface="微软雅黑" panose="020B0503020204020204" charset="-122"/>
              <a:ea typeface="微软雅黑" panose="020B0503020204020204" charset="-122"/>
            </a:endParaRPr>
          </a:p>
        </p:txBody>
      </p:sp>
      <p:sp>
        <p:nvSpPr>
          <p:cNvPr id="8" name="椭圆 7"/>
          <p:cNvSpPr/>
          <p:nvPr/>
        </p:nvSpPr>
        <p:spPr>
          <a:xfrm>
            <a:off x="3147695" y="1852295"/>
            <a:ext cx="333375" cy="333375"/>
          </a:xfrm>
          <a:prstGeom prst="ellipse">
            <a:avLst/>
          </a:prstGeom>
          <a:solidFill>
            <a:srgbClr val="FFC000"/>
          </a:solidFill>
          <a:ln w="31750">
            <a:solidFill>
              <a:srgbClr val="F4A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dirty="0" smtClean="0"/>
              <a:t>3</a:t>
            </a:r>
            <a:endParaRPr lang="en-US" dirty="0"/>
          </a:p>
        </p:txBody>
      </p:sp>
      <p:sp>
        <p:nvSpPr>
          <p:cNvPr id="10" name="线形标注 2(带边框和强调线) 9"/>
          <p:cNvSpPr/>
          <p:nvPr/>
        </p:nvSpPr>
        <p:spPr>
          <a:xfrm>
            <a:off x="2029460" y="1015200"/>
            <a:ext cx="1901190" cy="469900"/>
          </a:xfrm>
          <a:prstGeom prst="accentBorderCallout2">
            <a:avLst>
              <a:gd name="adj1" fmla="val 51486"/>
              <a:gd name="adj2" fmla="val -5010"/>
              <a:gd name="adj3" fmla="val 51351"/>
              <a:gd name="adj4" fmla="val -14606"/>
              <a:gd name="adj5" fmla="val 199189"/>
              <a:gd name="adj6" fmla="val -34606"/>
            </a:avLst>
          </a:prstGeom>
          <a:solidFill>
            <a:srgbClr val="FFFFFF"/>
          </a:solidFill>
          <a:ln w="31750">
            <a:solidFill>
              <a:srgbClr val="FABE00"/>
            </a:solidFill>
            <a:miter lim="800000"/>
          </a:ln>
          <a:effectLst>
            <a:outerShdw blurRad="12700" dist="127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nchorCtr="1"/>
          <a:p>
            <a:pPr algn="l">
              <a:buClrTx/>
              <a:buSzTx/>
              <a:buFontTx/>
            </a:pPr>
            <a:r>
              <a:rPr lang="zh-CN" sz="1400" dirty="0" smtClean="0">
                <a:solidFill>
                  <a:schemeClr val="tx1">
                    <a:lumMod val="75000"/>
                    <a:lumOff val="25000"/>
                  </a:schemeClr>
                </a:solidFill>
                <a:latin typeface="微软雅黑" panose="020B0503020204020204" charset="-122"/>
                <a:ea typeface="微软雅黑" panose="020B0503020204020204" charset="-122"/>
              </a:rPr>
              <a:t>进入</a:t>
            </a:r>
            <a:r>
              <a:rPr lang="en-US" altLang="zh-CN" sz="1400" dirty="0" smtClean="0">
                <a:solidFill>
                  <a:schemeClr val="tx1">
                    <a:lumMod val="75000"/>
                    <a:lumOff val="25000"/>
                  </a:schemeClr>
                </a:solidFill>
                <a:latin typeface="微软雅黑" panose="020B0503020204020204" charset="-122"/>
                <a:ea typeface="微软雅黑" panose="020B0503020204020204" charset="-122"/>
              </a:rPr>
              <a:t>“</a:t>
            </a:r>
            <a:r>
              <a:rPr lang="zh-CN" altLang="en-US" sz="1400" dirty="0" smtClean="0">
                <a:solidFill>
                  <a:schemeClr val="tx1">
                    <a:lumMod val="75000"/>
                    <a:lumOff val="25000"/>
                  </a:schemeClr>
                </a:solidFill>
                <a:latin typeface="微软雅黑" panose="020B0503020204020204" charset="-122"/>
                <a:ea typeface="微软雅黑" panose="020B0503020204020204" charset="-122"/>
              </a:rPr>
              <a:t>我的打印夹</a:t>
            </a:r>
            <a:r>
              <a:rPr lang="en-US" altLang="zh-CN" sz="1400" dirty="0" smtClean="0">
                <a:solidFill>
                  <a:schemeClr val="tx1">
                    <a:lumMod val="75000"/>
                    <a:lumOff val="25000"/>
                  </a:schemeClr>
                </a:solidFill>
                <a:latin typeface="微软雅黑" panose="020B0503020204020204" charset="-122"/>
                <a:ea typeface="微软雅黑" panose="020B0503020204020204" charset="-122"/>
              </a:rPr>
              <a:t>”</a:t>
            </a:r>
            <a:endParaRPr lang="en-US" altLang="zh-CN" sz="1400" dirty="0" smtClean="0">
              <a:solidFill>
                <a:schemeClr val="tx1">
                  <a:lumMod val="75000"/>
                  <a:lumOff val="25000"/>
                </a:schemeClr>
              </a:solidFill>
              <a:latin typeface="微软雅黑" panose="020B0503020204020204" charset="-122"/>
              <a:ea typeface="微软雅黑" panose="020B0503020204020204" charset="-122"/>
            </a:endParaRPr>
          </a:p>
        </p:txBody>
      </p:sp>
      <p:sp>
        <p:nvSpPr>
          <p:cNvPr id="13" name="矩形 12"/>
          <p:cNvSpPr/>
          <p:nvPr/>
        </p:nvSpPr>
        <p:spPr>
          <a:xfrm>
            <a:off x="2256155" y="2455545"/>
            <a:ext cx="414655" cy="3463290"/>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线形标注 2(带边框和强调线) 14"/>
          <p:cNvSpPr/>
          <p:nvPr/>
        </p:nvSpPr>
        <p:spPr>
          <a:xfrm>
            <a:off x="3284220" y="5845810"/>
            <a:ext cx="2297430" cy="490220"/>
          </a:xfrm>
          <a:prstGeom prst="accentBorderCallout2">
            <a:avLst>
              <a:gd name="adj1" fmla="val 49264"/>
              <a:gd name="adj2" fmla="val -4012"/>
              <a:gd name="adj3" fmla="val 51036"/>
              <a:gd name="adj4" fmla="val -11995"/>
              <a:gd name="adj5" fmla="val 8808"/>
              <a:gd name="adj6" fmla="val -26616"/>
            </a:avLst>
          </a:prstGeom>
          <a:solidFill>
            <a:srgbClr val="FFFFFF"/>
          </a:solidFill>
          <a:ln w="31750">
            <a:solidFill>
              <a:srgbClr val="FABE00"/>
            </a:solidFill>
            <a:miter lim="800000"/>
          </a:ln>
          <a:effectLst>
            <a:outerShdw blurRad="12700" dist="127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nchorCtr="1"/>
          <a:p>
            <a:r>
              <a:rPr lang="zh-CN" altLang="en-US" sz="1400" dirty="0" smtClean="0">
                <a:solidFill>
                  <a:schemeClr val="tx1">
                    <a:lumMod val="75000"/>
                    <a:lumOff val="25000"/>
                  </a:schemeClr>
                </a:solidFill>
                <a:latin typeface="微软雅黑" panose="020B0503020204020204" charset="-122"/>
                <a:ea typeface="微软雅黑" panose="020B0503020204020204" charset="-122"/>
              </a:rPr>
              <a:t>勾选需要打印的条目</a:t>
            </a:r>
            <a:endParaRPr lang="zh-CN" altLang="en-US" sz="1400" dirty="0" smtClean="0">
              <a:solidFill>
                <a:schemeClr val="tx1">
                  <a:lumMod val="75000"/>
                  <a:lumOff val="25000"/>
                </a:schemeClr>
              </a:solidFill>
              <a:latin typeface="微软雅黑" panose="020B0503020204020204" charset="-122"/>
              <a:ea typeface="微软雅黑" panose="020B0503020204020204" charset="-122"/>
            </a:endParaRPr>
          </a:p>
        </p:txBody>
      </p:sp>
      <p:pic>
        <p:nvPicPr>
          <p:cNvPr id="16" name="图片 15"/>
          <p:cNvPicPr>
            <a:picLocks noChangeAspect="1"/>
          </p:cNvPicPr>
          <p:nvPr/>
        </p:nvPicPr>
        <p:blipFill>
          <a:blip r:embed="rId2"/>
          <a:stretch>
            <a:fillRect/>
          </a:stretch>
        </p:blipFill>
        <p:spPr>
          <a:xfrm>
            <a:off x="5142230" y="2999740"/>
            <a:ext cx="5800090" cy="1693545"/>
          </a:xfrm>
          <a:prstGeom prst="rect">
            <a:avLst/>
          </a:prstGeom>
          <a:effectLst>
            <a:outerShdw blurRad="50800" algn="ctr" rotWithShape="0">
              <a:prstClr val="black">
                <a:alpha val="40000"/>
              </a:prstClr>
            </a:outerShdw>
          </a:effectLst>
        </p:spPr>
      </p:pic>
      <p:sp>
        <p:nvSpPr>
          <p:cNvPr id="20" name="线形标注 2(带边框和强调线) 19"/>
          <p:cNvSpPr/>
          <p:nvPr/>
        </p:nvSpPr>
        <p:spPr>
          <a:xfrm>
            <a:off x="8135620" y="3211200"/>
            <a:ext cx="2226945" cy="469900"/>
          </a:xfrm>
          <a:prstGeom prst="accentBorderCallout2">
            <a:avLst>
              <a:gd name="adj1" fmla="val 55539"/>
              <a:gd name="adj2" fmla="val -2994"/>
              <a:gd name="adj3" fmla="val 55405"/>
              <a:gd name="adj4" fmla="val -12432"/>
              <a:gd name="adj5" fmla="val 190945"/>
              <a:gd name="adj6" fmla="val -33761"/>
            </a:avLst>
          </a:prstGeom>
          <a:solidFill>
            <a:srgbClr val="FFFFFF"/>
          </a:solidFill>
          <a:ln w="31750">
            <a:solidFill>
              <a:srgbClr val="FABE00"/>
            </a:solidFill>
            <a:miter lim="800000"/>
          </a:ln>
          <a:effectLst>
            <a:outerShdw blurRad="12700" dist="127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nchorCtr="1"/>
          <a:p>
            <a:pPr algn="l">
              <a:buClrTx/>
              <a:buSzTx/>
              <a:buFontTx/>
            </a:pPr>
            <a:r>
              <a:rPr lang="zh-CN" sz="1400" dirty="0" smtClean="0">
                <a:solidFill>
                  <a:schemeClr val="tx1">
                    <a:lumMod val="75000"/>
                    <a:lumOff val="25000"/>
                  </a:schemeClr>
                </a:solidFill>
                <a:latin typeface="微软雅黑" panose="020B0503020204020204" charset="-122"/>
                <a:ea typeface="微软雅黑" panose="020B0503020204020204" charset="-122"/>
              </a:rPr>
              <a:t>选择打印模板进行打印</a:t>
            </a:r>
            <a:endParaRPr lang="zh-CN" altLang="en-US" sz="1400" dirty="0" smtClean="0">
              <a:solidFill>
                <a:schemeClr val="tx1">
                  <a:lumMod val="75000"/>
                  <a:lumOff val="25000"/>
                </a:schemeClr>
              </a:solidFill>
              <a:latin typeface="微软雅黑" panose="020B0503020204020204" charset="-122"/>
              <a:ea typeface="微软雅黑" panose="020B0503020204020204" charset="-122"/>
            </a:endParaRPr>
          </a:p>
        </p:txBody>
      </p:sp>
      <p:sp>
        <p:nvSpPr>
          <p:cNvPr id="7" name="矩形 6"/>
          <p:cNvSpPr/>
          <p:nvPr/>
        </p:nvSpPr>
        <p:spPr>
          <a:xfrm>
            <a:off x="1029970" y="1957705"/>
            <a:ext cx="931545" cy="328930"/>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nvSpPr>
        <p:spPr>
          <a:xfrm>
            <a:off x="817880" y="1751330"/>
            <a:ext cx="333375" cy="333375"/>
          </a:xfrm>
          <a:prstGeom prst="ellipse">
            <a:avLst/>
          </a:prstGeom>
          <a:solidFill>
            <a:srgbClr val="FFC000"/>
          </a:solidFill>
          <a:ln w="31750">
            <a:solidFill>
              <a:srgbClr val="F4A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dirty="0" smtClean="0"/>
              <a:t>1</a:t>
            </a:r>
            <a:endParaRPr lang="en-US" dirty="0"/>
          </a:p>
        </p:txBody>
      </p:sp>
      <p:sp>
        <p:nvSpPr>
          <p:cNvPr id="17" name="矩形 16"/>
          <p:cNvSpPr/>
          <p:nvPr/>
        </p:nvSpPr>
        <p:spPr>
          <a:xfrm>
            <a:off x="5410200" y="4123690"/>
            <a:ext cx="5321935" cy="328930"/>
          </a:xfrm>
          <a:prstGeom prst="rect">
            <a:avLst/>
          </a:prstGeom>
          <a:noFill/>
          <a:ln w="31750">
            <a:solidFill>
              <a:srgbClr val="FABE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椭圆 18"/>
          <p:cNvSpPr/>
          <p:nvPr/>
        </p:nvSpPr>
        <p:spPr>
          <a:xfrm>
            <a:off x="6684010" y="3840480"/>
            <a:ext cx="333375" cy="333375"/>
          </a:xfrm>
          <a:prstGeom prst="ellipse">
            <a:avLst/>
          </a:prstGeom>
          <a:solidFill>
            <a:srgbClr val="FFC000"/>
          </a:solidFill>
          <a:ln w="31750">
            <a:solidFill>
              <a:srgbClr val="F4A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dirty="0" smtClean="0"/>
              <a:t>4</a:t>
            </a:r>
            <a:endParaRPr lang="en-US" dirty="0"/>
          </a:p>
        </p:txBody>
      </p:sp>
      <p:sp>
        <p:nvSpPr>
          <p:cNvPr id="14" name="椭圆 13"/>
          <p:cNvSpPr/>
          <p:nvPr/>
        </p:nvSpPr>
        <p:spPr>
          <a:xfrm>
            <a:off x="2470150" y="5737225"/>
            <a:ext cx="333375" cy="333375"/>
          </a:xfrm>
          <a:prstGeom prst="ellipse">
            <a:avLst/>
          </a:prstGeom>
          <a:solidFill>
            <a:srgbClr val="FFC000"/>
          </a:solidFill>
          <a:ln w="31750">
            <a:solidFill>
              <a:srgbClr val="F4A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dirty="0" smtClean="0"/>
              <a:t>2</a:t>
            </a:r>
            <a:endParaRPr lang="en-US" dirty="0"/>
          </a:p>
        </p:txBody>
      </p:sp>
      <p:sp useBgFill="1">
        <p:nvSpPr>
          <p:cNvPr id="5" name="文本框 4"/>
          <p:cNvSpPr txBox="1"/>
          <p:nvPr>
            <p:custDataLst>
              <p:tags r:id="rId3"/>
            </p:custDataLst>
          </p:nvPr>
        </p:nvSpPr>
        <p:spPr>
          <a:xfrm>
            <a:off x="10178415" y="404495"/>
            <a:ext cx="2014220" cy="370205"/>
          </a:xfrm>
          <a:prstGeom prst="rect">
            <a:avLst/>
          </a:prstGeom>
        </p:spPr>
        <p:txBody>
          <a:bodyPr wrap="square" rtlCol="0">
            <a:noAutofit/>
          </a:bodyPr>
          <a:p>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fontScale="90000"/>
          </a:bodyPr>
          <a:p>
            <a:r>
              <a:rPr lang="zh-CN" altLang="en-US"/>
              <a:t>按卷管理与按件管理</a:t>
            </a:r>
            <a:endParaRPr lang="zh-CN" altLang="en-US"/>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sp>
        <p:nvSpPr>
          <p:cNvPr id="9" name="文本框 8"/>
          <p:cNvSpPr txBox="1"/>
          <p:nvPr/>
        </p:nvSpPr>
        <p:spPr>
          <a:xfrm>
            <a:off x="558165" y="1008000"/>
            <a:ext cx="10800000" cy="2504440"/>
          </a:xfrm>
          <a:prstGeom prst="rect">
            <a:avLst/>
          </a:prstGeom>
          <a:noFill/>
        </p:spPr>
        <p:txBody>
          <a:bodyPr wrap="square" rtlCol="0" anchor="t" anchorCtr="0">
            <a:spAutoFit/>
          </a:bodyPr>
          <a:p>
            <a:pPr indent="0" algn="l" fontAlgn="auto">
              <a:lnSpc>
                <a:spcPct val="120000"/>
              </a:lnSpc>
              <a:spcBef>
                <a:spcPts val="0"/>
              </a:spcBef>
              <a:spcAft>
                <a:spcPts val="900"/>
              </a:spcAft>
            </a:pPr>
            <a:r>
              <a:rPr lang="zh-CN" altLang="en-US" sz="1400" b="1" dirty="0" smtClean="0">
                <a:solidFill>
                  <a:srgbClr val="ABC842"/>
                </a:solidFill>
                <a:latin typeface="微软雅黑" panose="020B0503020204020204" charset="-122"/>
                <a:ea typeface="微软雅黑" panose="020B0503020204020204" charset="-122"/>
              </a:rPr>
              <a:t>卷：</a:t>
            </a:r>
            <a:r>
              <a:rPr lang="zh-CN" altLang="en-US" sz="1400" dirty="0" smtClean="0">
                <a:solidFill>
                  <a:schemeClr val="tx1">
                    <a:lumMod val="85000"/>
                    <a:lumOff val="15000"/>
                  </a:schemeClr>
                </a:solidFill>
                <a:latin typeface="微软雅黑" panose="020B0503020204020204" charset="-122"/>
                <a:ea typeface="微软雅黑" panose="020B0503020204020204" charset="-122"/>
              </a:rPr>
              <a:t>档案里的卷也称作案卷，案卷是由互有联系的若干文件组合而成并放入卷夹、卷皮的档案保管单位，也是全宗内档案系统排列、编目和统计的基本单位。按卷管理即以卷为管理单位。</a:t>
            </a:r>
            <a:endParaRPr lang="zh-CN" altLang="en-US" sz="1400" dirty="0" smtClean="0">
              <a:solidFill>
                <a:schemeClr val="tx1">
                  <a:lumMod val="85000"/>
                  <a:lumOff val="15000"/>
                </a:schemeClr>
              </a:solidFill>
              <a:latin typeface="微软雅黑" panose="020B0503020204020204" charset="-122"/>
              <a:ea typeface="微软雅黑" panose="020B0503020204020204" charset="-122"/>
            </a:endParaRPr>
          </a:p>
          <a:p>
            <a:pPr indent="0" algn="l" fontAlgn="auto">
              <a:lnSpc>
                <a:spcPct val="120000"/>
              </a:lnSpc>
              <a:spcBef>
                <a:spcPts val="0"/>
              </a:spcBef>
              <a:spcAft>
                <a:spcPts val="900"/>
              </a:spcAft>
            </a:pPr>
            <a:r>
              <a:rPr lang="zh-CN" altLang="en-US" sz="1400" b="1" dirty="0" smtClean="0">
                <a:solidFill>
                  <a:srgbClr val="ABC842"/>
                </a:solidFill>
                <a:latin typeface="微软雅黑" panose="020B0503020204020204" charset="-122"/>
                <a:ea typeface="微软雅黑" panose="020B0503020204020204" charset="-122"/>
              </a:rPr>
              <a:t>件：</a:t>
            </a:r>
            <a:r>
              <a:rPr lang="zh-CN" altLang="en-US" sz="1400" dirty="0" smtClean="0">
                <a:solidFill>
                  <a:schemeClr val="tx1">
                    <a:lumMod val="85000"/>
                    <a:lumOff val="15000"/>
                  </a:schemeClr>
                </a:solidFill>
                <a:latin typeface="微软雅黑" panose="020B0503020204020204" charset="-122"/>
                <a:ea typeface="微软雅黑" panose="020B0503020204020204" charset="-122"/>
              </a:rPr>
              <a:t>是档案管理中最基本的单位，多件可以放在一个案卷里。在档案系统中，将“按卷管理”和“按件管理”模式区分开，以满足不同的管理需要。</a:t>
            </a:r>
            <a:endParaRPr lang="zh-CN" altLang="en-US" sz="1400" dirty="0" smtClean="0">
              <a:solidFill>
                <a:schemeClr val="tx1">
                  <a:lumMod val="85000"/>
                  <a:lumOff val="15000"/>
                </a:schemeClr>
              </a:solidFill>
              <a:latin typeface="微软雅黑" panose="020B0503020204020204" charset="-122"/>
              <a:ea typeface="微软雅黑" panose="020B0503020204020204" charset="-122"/>
            </a:endParaRPr>
          </a:p>
          <a:p>
            <a:pPr indent="0" algn="l" fontAlgn="auto">
              <a:lnSpc>
                <a:spcPct val="120000"/>
              </a:lnSpc>
              <a:spcBef>
                <a:spcPts val="0"/>
              </a:spcBef>
              <a:spcAft>
                <a:spcPts val="900"/>
              </a:spcAft>
            </a:pPr>
            <a:r>
              <a:rPr lang="zh-CN" altLang="en-US" sz="1400" b="1" dirty="0" smtClean="0">
                <a:solidFill>
                  <a:srgbClr val="ABC842"/>
                </a:solidFill>
                <a:latin typeface="微软雅黑" panose="020B0503020204020204" charset="-122"/>
                <a:ea typeface="微软雅黑" panose="020B0503020204020204" charset="-122"/>
              </a:rPr>
              <a:t>按卷管理：</a:t>
            </a:r>
            <a:r>
              <a:rPr lang="zh-CN" altLang="en-US" sz="1400" dirty="0" smtClean="0">
                <a:solidFill>
                  <a:schemeClr val="tx1">
                    <a:lumMod val="85000"/>
                    <a:lumOff val="15000"/>
                  </a:schemeClr>
                </a:solidFill>
                <a:latin typeface="微软雅黑" panose="020B0503020204020204" charset="-122"/>
                <a:ea typeface="微软雅黑" panose="020B0503020204020204" charset="-122"/>
              </a:rPr>
              <a:t>几件相关联的文件放在一起就成一卷，几个相同类型的卷放在一个档案类型中，以卷的模式来管理。例如：“合同档案”可以按卷管理，其中“A公司合同档案”为1卷，“A公司某项目的合同档案”为1件。</a:t>
            </a:r>
            <a:endParaRPr lang="zh-CN" altLang="en-US" sz="1400" dirty="0" smtClean="0">
              <a:solidFill>
                <a:schemeClr val="tx1">
                  <a:lumMod val="85000"/>
                  <a:lumOff val="15000"/>
                </a:schemeClr>
              </a:solidFill>
              <a:latin typeface="微软雅黑" panose="020B0503020204020204" charset="-122"/>
              <a:ea typeface="微软雅黑" panose="020B0503020204020204" charset="-122"/>
            </a:endParaRPr>
          </a:p>
          <a:p>
            <a:pPr indent="0" algn="l" fontAlgn="auto">
              <a:lnSpc>
                <a:spcPct val="120000"/>
              </a:lnSpc>
              <a:spcBef>
                <a:spcPts val="0"/>
              </a:spcBef>
              <a:spcAft>
                <a:spcPts val="900"/>
              </a:spcAft>
            </a:pPr>
            <a:r>
              <a:rPr lang="zh-CN" altLang="en-US" sz="1400" b="1" dirty="0" smtClean="0">
                <a:solidFill>
                  <a:srgbClr val="ABC842"/>
                </a:solidFill>
                <a:latin typeface="微软雅黑" panose="020B0503020204020204" charset="-122"/>
                <a:ea typeface="微软雅黑" panose="020B0503020204020204" charset="-122"/>
              </a:rPr>
              <a:t>按件管理</a:t>
            </a:r>
            <a:r>
              <a:rPr lang="zh-CN" altLang="en-US" sz="1400" dirty="0" smtClean="0">
                <a:solidFill>
                  <a:schemeClr val="tx1">
                    <a:lumMod val="85000"/>
                    <a:lumOff val="15000"/>
                  </a:schemeClr>
                </a:solidFill>
                <a:latin typeface="微软雅黑" panose="020B0503020204020204" charset="-122"/>
                <a:ea typeface="微软雅黑" panose="020B0503020204020204" charset="-122"/>
              </a:rPr>
              <a:t>：几件相类似但不相关的件，可以放在一个档案类型中，以件的模式来管理。例如：“基建档案”按件管理，其中“A大楼建设档案”为1件；“B大楼建设档案”为1件。</a:t>
            </a:r>
            <a:endParaRPr lang="zh-CN" altLang="en-US" sz="1400" dirty="0" smtClean="0">
              <a:solidFill>
                <a:schemeClr val="tx1">
                  <a:lumMod val="85000"/>
                  <a:lumOff val="15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1"/>
          <a:srcRect t="38203"/>
          <a:stretch>
            <a:fillRect/>
          </a:stretch>
        </p:blipFill>
        <p:spPr>
          <a:xfrm>
            <a:off x="1891665" y="4100195"/>
            <a:ext cx="1739900" cy="1958975"/>
          </a:xfrm>
          <a:prstGeom prst="rect">
            <a:avLst/>
          </a:prstGeom>
        </p:spPr>
      </p:pic>
      <p:sp>
        <p:nvSpPr>
          <p:cNvPr id="14" name="线形标注 2(带边框和强调线) 13"/>
          <p:cNvSpPr/>
          <p:nvPr/>
        </p:nvSpPr>
        <p:spPr>
          <a:xfrm>
            <a:off x="4579620" y="4044950"/>
            <a:ext cx="5722620" cy="877570"/>
          </a:xfrm>
          <a:prstGeom prst="accentBorderCallout2">
            <a:avLst>
              <a:gd name="adj1" fmla="val 38585"/>
              <a:gd name="adj2" fmla="val -2530"/>
              <a:gd name="adj3" fmla="val 39228"/>
              <a:gd name="adj4" fmla="val -8792"/>
              <a:gd name="adj5" fmla="val 134512"/>
              <a:gd name="adj6" fmla="val -21462"/>
            </a:avLst>
          </a:prstGeom>
          <a:solidFill>
            <a:srgbClr val="FFFFFF"/>
          </a:solidFill>
          <a:ln w="25400">
            <a:solidFill>
              <a:srgbClr val="FABE00"/>
            </a:solidFill>
            <a:miter lim="800000"/>
          </a:ln>
          <a:effectLst>
            <a:outerShdw blurRad="12700" dist="127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45" rIns="360045" rtlCol="0" anchor="ctr"/>
          <a:p>
            <a:pPr>
              <a:lnSpc>
                <a:spcPct val="120000"/>
              </a:lnSpc>
              <a:spcBef>
                <a:spcPts val="0"/>
              </a:spcBef>
              <a:spcAft>
                <a:spcPts val="0"/>
              </a:spcAft>
            </a:pPr>
            <a:r>
              <a:rPr lang="zh-CN" altLang="en-US" sz="1600" dirty="0" smtClean="0">
                <a:solidFill>
                  <a:schemeClr val="tx1">
                    <a:lumMod val="85000"/>
                    <a:lumOff val="15000"/>
                  </a:schemeClr>
                </a:solidFill>
                <a:latin typeface="微软雅黑" panose="020B0503020204020204" charset="-122"/>
                <a:ea typeface="微软雅黑" panose="020B0503020204020204" charset="-122"/>
              </a:rPr>
              <a:t>创建按卷管理模式的档案节点后，该节点下会自动生成</a:t>
            </a:r>
            <a:r>
              <a:rPr lang="en-US" altLang="zh-CN" sz="1600" dirty="0" smtClean="0">
                <a:solidFill>
                  <a:schemeClr val="tx1">
                    <a:lumMod val="85000"/>
                    <a:lumOff val="15000"/>
                  </a:schemeClr>
                </a:solidFill>
                <a:latin typeface="微软雅黑" panose="020B0503020204020204" charset="-122"/>
                <a:ea typeface="微软雅黑" panose="020B0503020204020204" charset="-122"/>
              </a:rPr>
              <a:t>“</a:t>
            </a:r>
            <a:r>
              <a:rPr lang="zh-CN" altLang="en-US" sz="1600" dirty="0" smtClean="0">
                <a:solidFill>
                  <a:schemeClr val="tx1">
                    <a:lumMod val="85000"/>
                    <a:lumOff val="15000"/>
                  </a:schemeClr>
                </a:solidFill>
                <a:latin typeface="微软雅黑" panose="020B0503020204020204" charset="-122"/>
                <a:ea typeface="微软雅黑" panose="020B0503020204020204" charset="-122"/>
              </a:rPr>
              <a:t>案卷目录</a:t>
            </a:r>
            <a:r>
              <a:rPr lang="en-US" altLang="zh-CN" sz="1600" dirty="0" smtClean="0">
                <a:solidFill>
                  <a:schemeClr val="tx1">
                    <a:lumMod val="85000"/>
                    <a:lumOff val="15000"/>
                  </a:schemeClr>
                </a:solidFill>
                <a:latin typeface="微软雅黑" panose="020B0503020204020204" charset="-122"/>
                <a:ea typeface="微软雅黑" panose="020B0503020204020204" charset="-122"/>
              </a:rPr>
              <a:t>”</a:t>
            </a:r>
            <a:r>
              <a:rPr lang="zh-CN" altLang="en-US" sz="1600" dirty="0" smtClean="0">
                <a:solidFill>
                  <a:schemeClr val="tx1">
                    <a:lumMod val="85000"/>
                    <a:lumOff val="15000"/>
                  </a:schemeClr>
                </a:solidFill>
                <a:latin typeface="微软雅黑" panose="020B0503020204020204" charset="-122"/>
                <a:ea typeface="微软雅黑" panose="020B0503020204020204" charset="-122"/>
              </a:rPr>
              <a:t>和</a:t>
            </a:r>
            <a:r>
              <a:rPr lang="en-US" altLang="zh-CN" sz="1600" dirty="0" smtClean="0">
                <a:solidFill>
                  <a:schemeClr val="tx1">
                    <a:lumMod val="85000"/>
                    <a:lumOff val="15000"/>
                  </a:schemeClr>
                </a:solidFill>
                <a:latin typeface="微软雅黑" panose="020B0503020204020204" charset="-122"/>
                <a:ea typeface="微软雅黑" panose="020B0503020204020204" charset="-122"/>
              </a:rPr>
              <a:t>“</a:t>
            </a:r>
            <a:r>
              <a:rPr lang="zh-CN" altLang="en-US" sz="1600" dirty="0" smtClean="0">
                <a:solidFill>
                  <a:schemeClr val="tx1">
                    <a:lumMod val="85000"/>
                    <a:lumOff val="15000"/>
                  </a:schemeClr>
                </a:solidFill>
                <a:latin typeface="微软雅黑" panose="020B0503020204020204" charset="-122"/>
                <a:ea typeface="微软雅黑" panose="020B0503020204020204" charset="-122"/>
              </a:rPr>
              <a:t>卷内目录</a:t>
            </a:r>
            <a:r>
              <a:rPr lang="en-US" altLang="zh-CN" sz="1600" dirty="0" smtClean="0">
                <a:solidFill>
                  <a:schemeClr val="tx1">
                    <a:lumMod val="85000"/>
                    <a:lumOff val="15000"/>
                  </a:schemeClr>
                </a:solidFill>
                <a:latin typeface="微软雅黑" panose="020B0503020204020204" charset="-122"/>
                <a:ea typeface="微软雅黑" panose="020B0503020204020204" charset="-122"/>
              </a:rPr>
              <a:t>”</a:t>
            </a:r>
            <a:endParaRPr lang="en-US" altLang="zh-CN" sz="1600" dirty="0" smtClean="0">
              <a:solidFill>
                <a:schemeClr val="tx1">
                  <a:lumMod val="85000"/>
                  <a:lumOff val="15000"/>
                </a:schemeClr>
              </a:solidFill>
              <a:latin typeface="微软雅黑" panose="020B0503020204020204" charset="-122"/>
              <a:ea typeface="微软雅黑" panose="020B0503020204020204" charset="-122"/>
            </a:endParaRPr>
          </a:p>
        </p:txBody>
      </p:sp>
      <p:sp>
        <p:nvSpPr>
          <p:cNvPr id="12" name="线形标注 2(带边框和强调线) 11"/>
          <p:cNvSpPr/>
          <p:nvPr/>
        </p:nvSpPr>
        <p:spPr>
          <a:xfrm>
            <a:off x="4579620" y="5233035"/>
            <a:ext cx="5722620" cy="877570"/>
          </a:xfrm>
          <a:prstGeom prst="accentBorderCallout2">
            <a:avLst>
              <a:gd name="adj1" fmla="val 38585"/>
              <a:gd name="adj2" fmla="val -2530"/>
              <a:gd name="adj3" fmla="val 39228"/>
              <a:gd name="adj4" fmla="val -8792"/>
              <a:gd name="adj5" fmla="val 64844"/>
              <a:gd name="adj6" fmla="val -21248"/>
            </a:avLst>
          </a:prstGeom>
          <a:solidFill>
            <a:srgbClr val="FFFFFF"/>
          </a:solidFill>
          <a:ln w="25400">
            <a:solidFill>
              <a:srgbClr val="FABE00"/>
            </a:solidFill>
            <a:miter lim="800000"/>
          </a:ln>
          <a:effectLst>
            <a:outerShdw blurRad="12700" dist="127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45" rIns="360045" rtlCol="0" anchor="ctr"/>
          <a:p>
            <a:pPr>
              <a:lnSpc>
                <a:spcPct val="120000"/>
              </a:lnSpc>
              <a:spcBef>
                <a:spcPts val="0"/>
              </a:spcBef>
              <a:spcAft>
                <a:spcPts val="0"/>
              </a:spcAft>
            </a:pPr>
            <a:r>
              <a:rPr lang="zh-CN" altLang="en-US" sz="1600" dirty="0" smtClean="0">
                <a:solidFill>
                  <a:schemeClr val="tx1">
                    <a:lumMod val="85000"/>
                    <a:lumOff val="15000"/>
                  </a:schemeClr>
                </a:solidFill>
                <a:latin typeface="微软雅黑" panose="020B0503020204020204" charset="-122"/>
                <a:ea typeface="微软雅黑" panose="020B0503020204020204" charset="-122"/>
                <a:sym typeface="+mn-ea"/>
              </a:rPr>
              <a:t>创建按件管理模式的档案节点后，该节点下不分案卷目录和卷内目录。仅按件进行管理。</a:t>
            </a:r>
            <a:endParaRPr lang="zh-CN" altLang="en-US" sz="1600" dirty="0" smtClean="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5" name="矩形 4"/>
          <p:cNvSpPr/>
          <p:nvPr/>
        </p:nvSpPr>
        <p:spPr>
          <a:xfrm>
            <a:off x="2240280" y="4815840"/>
            <a:ext cx="1118235" cy="787400"/>
          </a:xfrm>
          <a:prstGeom prst="rect">
            <a:avLst/>
          </a:prstGeom>
          <a:noFill/>
          <a:ln w="25400">
            <a:solidFill>
              <a:srgbClr val="FABE00"/>
            </a:solidFill>
            <a:miter lim="800000"/>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lnSpc>
                <a:spcPts val="1400"/>
              </a:lnSpc>
              <a:buClrTx/>
              <a:buSzTx/>
              <a:buFontTx/>
            </a:pPr>
            <a:endParaRPr lang="zh-CN" altLang="en-US" sz="1400" dirty="0" smtClean="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8" name="矩形 7"/>
          <p:cNvSpPr/>
          <p:nvPr/>
        </p:nvSpPr>
        <p:spPr>
          <a:xfrm>
            <a:off x="2240280" y="5668010"/>
            <a:ext cx="1119505" cy="289560"/>
          </a:xfrm>
          <a:prstGeom prst="rect">
            <a:avLst/>
          </a:prstGeom>
          <a:noFill/>
          <a:ln w="25400">
            <a:solidFill>
              <a:srgbClr val="FABE00"/>
            </a:solidFill>
            <a:miter lim="800000"/>
          </a:ln>
          <a:effectLst/>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lnSpc>
                <a:spcPts val="1400"/>
              </a:lnSpc>
              <a:buClrTx/>
              <a:buSzTx/>
              <a:buFontTx/>
            </a:pPr>
            <a:endParaRPr lang="zh-CN" altLang="en-US" sz="1400" dirty="0" smtClean="0">
              <a:solidFill>
                <a:schemeClr val="tx1">
                  <a:lumMod val="65000"/>
                  <a:lumOff val="35000"/>
                </a:schemeClr>
              </a:solidFill>
              <a:latin typeface="微软雅黑" panose="020B0503020204020204" charset="-122"/>
              <a:ea typeface="微软雅黑" panose="020B0503020204020204" charset="-122"/>
              <a:sym typeface="+mn-ea"/>
            </a:endParaRPr>
          </a:p>
        </p:txBody>
      </p:sp>
      <p:sp useBgFill="1">
        <p:nvSpPr>
          <p:cNvPr id="6" name="文本框 5"/>
          <p:cNvSpPr txBox="1"/>
          <p:nvPr/>
        </p:nvSpPr>
        <p:spPr>
          <a:xfrm>
            <a:off x="8128635" y="404495"/>
            <a:ext cx="4064000" cy="368300"/>
          </a:xfrm>
          <a:prstGeom prst="rect">
            <a:avLst/>
          </a:prstGeom>
        </p:spPr>
        <p:txBody>
          <a:bodyPr wrap="square" rtlCol="0">
            <a:spAutoFit/>
          </a:bodyPr>
          <a:p>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fontScale="90000"/>
          </a:bodyPr>
          <a:p>
            <a:r>
              <a:rPr lang="zh-CN" altLang="en-US"/>
              <a:t>库的分类</a:t>
            </a:r>
            <a:endParaRPr lang="zh-CN" altLang="en-US"/>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sp>
        <p:nvSpPr>
          <p:cNvPr id="9" name="文本框 8"/>
          <p:cNvSpPr txBox="1"/>
          <p:nvPr/>
        </p:nvSpPr>
        <p:spPr>
          <a:xfrm>
            <a:off x="696318" y="1008000"/>
            <a:ext cx="10800000" cy="1729740"/>
          </a:xfrm>
          <a:prstGeom prst="rect">
            <a:avLst/>
          </a:prstGeom>
          <a:noFill/>
        </p:spPr>
        <p:txBody>
          <a:bodyPr wrap="square" rtlCol="0" anchor="t" anchorCtr="0">
            <a:spAutoFit/>
          </a:bodyPr>
          <a:p>
            <a:pPr indent="0" algn="l" fontAlgn="auto">
              <a:lnSpc>
                <a:spcPct val="120000"/>
              </a:lnSpc>
              <a:spcBef>
                <a:spcPts val="0"/>
              </a:spcBef>
              <a:spcAft>
                <a:spcPts val="900"/>
              </a:spcAft>
            </a:pPr>
            <a:r>
              <a:rPr lang="zh-CN" altLang="en-US" sz="1400" dirty="0" smtClean="0">
                <a:latin typeface="微软雅黑" panose="020B0503020204020204" charset="-122"/>
                <a:ea typeface="微软雅黑" panose="020B0503020204020204" charset="-122"/>
              </a:rPr>
              <a:t>在档案管理系统中，针对不同用户的操作场景，将库分为</a:t>
            </a:r>
            <a:r>
              <a:rPr lang="zh-CN" altLang="en-US" sz="1400" b="1" dirty="0" smtClean="0">
                <a:solidFill>
                  <a:srgbClr val="ABC842"/>
                </a:solidFill>
                <a:latin typeface="微软雅黑" panose="020B0503020204020204" charset="-122"/>
                <a:ea typeface="微软雅黑" panose="020B0503020204020204" charset="-122"/>
              </a:rPr>
              <a:t>档案收集</a:t>
            </a:r>
            <a:r>
              <a:rPr lang="zh-CN" altLang="en-US" sz="1400" dirty="0" smtClean="0">
                <a:latin typeface="微软雅黑" panose="020B0503020204020204" charset="-122"/>
                <a:ea typeface="微软雅黑" panose="020B0503020204020204" charset="-122"/>
              </a:rPr>
              <a:t>、</a:t>
            </a:r>
            <a:r>
              <a:rPr lang="zh-CN" altLang="en-US" sz="1400" b="1" dirty="0" smtClean="0">
                <a:solidFill>
                  <a:srgbClr val="ABC842"/>
                </a:solidFill>
                <a:latin typeface="微软雅黑" panose="020B0503020204020204" charset="-122"/>
                <a:ea typeface="微软雅黑" panose="020B0503020204020204" charset="-122"/>
              </a:rPr>
              <a:t>档案整理</a:t>
            </a:r>
            <a:r>
              <a:rPr lang="zh-CN" altLang="en-US" sz="1400" dirty="0" smtClean="0">
                <a:latin typeface="微软雅黑" panose="020B0503020204020204" charset="-122"/>
                <a:ea typeface="微软雅黑" panose="020B0503020204020204" charset="-122"/>
              </a:rPr>
              <a:t>、</a:t>
            </a:r>
            <a:r>
              <a:rPr lang="zh-CN" altLang="en-US" sz="1400" b="1" dirty="0" smtClean="0">
                <a:solidFill>
                  <a:srgbClr val="ABC842"/>
                </a:solidFill>
                <a:latin typeface="微软雅黑" panose="020B0503020204020204" charset="-122"/>
                <a:ea typeface="微软雅黑" panose="020B0503020204020204" charset="-122"/>
              </a:rPr>
              <a:t>档案管理</a:t>
            </a:r>
            <a:r>
              <a:rPr lang="zh-CN" altLang="en-US" sz="1400" dirty="0" smtClean="0">
                <a:latin typeface="微软雅黑" panose="020B0503020204020204" charset="-122"/>
                <a:ea typeface="微软雅黑" panose="020B0503020204020204" charset="-122"/>
              </a:rPr>
              <a:t>，它们之间有着相互的联系。各自的作用如下。</a:t>
            </a:r>
            <a:endParaRPr lang="zh-CN" altLang="en-US" sz="1400" dirty="0" smtClean="0">
              <a:latin typeface="微软雅黑" panose="020B0503020204020204" charset="-122"/>
              <a:ea typeface="微软雅黑" panose="020B0503020204020204" charset="-122"/>
            </a:endParaRPr>
          </a:p>
          <a:p>
            <a:pPr indent="0" algn="l" fontAlgn="auto">
              <a:lnSpc>
                <a:spcPct val="120000"/>
              </a:lnSpc>
              <a:spcBef>
                <a:spcPts val="0"/>
              </a:spcBef>
              <a:spcAft>
                <a:spcPts val="900"/>
              </a:spcAft>
            </a:pPr>
            <a:r>
              <a:rPr lang="zh-CN" altLang="en-US" sz="1400" b="1" dirty="0" smtClean="0">
                <a:solidFill>
                  <a:srgbClr val="ABC842"/>
                </a:solidFill>
                <a:latin typeface="微软雅黑" panose="020B0503020204020204" charset="-122"/>
                <a:ea typeface="微软雅黑" panose="020B0503020204020204" charset="-122"/>
              </a:rPr>
              <a:t>档案收集：</a:t>
            </a:r>
            <a:r>
              <a:rPr lang="zh-CN" altLang="en-US" sz="1400" dirty="0" smtClean="0">
                <a:latin typeface="微软雅黑" panose="020B0503020204020204" charset="-122"/>
                <a:ea typeface="微软雅黑" panose="020B0503020204020204" charset="-122"/>
              </a:rPr>
              <a:t>是指立卷人员可以随时将档案材料录入库中，做好档案的暂时存放。档案收集是档案材料随时收集、积累最有效的形式。</a:t>
            </a:r>
            <a:endParaRPr lang="zh-CN" altLang="en-US" sz="1400" dirty="0" smtClean="0">
              <a:latin typeface="微软雅黑" panose="020B0503020204020204" charset="-122"/>
              <a:ea typeface="微软雅黑" panose="020B0503020204020204" charset="-122"/>
            </a:endParaRPr>
          </a:p>
          <a:p>
            <a:pPr indent="0" algn="l" fontAlgn="auto">
              <a:lnSpc>
                <a:spcPct val="120000"/>
              </a:lnSpc>
              <a:spcBef>
                <a:spcPts val="0"/>
              </a:spcBef>
              <a:spcAft>
                <a:spcPts val="900"/>
              </a:spcAft>
            </a:pPr>
            <a:r>
              <a:rPr lang="zh-CN" altLang="en-US" sz="1400" b="1" dirty="0" smtClean="0">
                <a:solidFill>
                  <a:srgbClr val="ABC842"/>
                </a:solidFill>
                <a:latin typeface="微软雅黑" panose="020B0503020204020204" charset="-122"/>
                <a:ea typeface="微软雅黑" panose="020B0503020204020204" charset="-122"/>
              </a:rPr>
              <a:t>档案整理：</a:t>
            </a:r>
            <a:r>
              <a:rPr lang="zh-CN" altLang="en-US" sz="1400" dirty="0" smtClean="0">
                <a:latin typeface="微软雅黑" panose="020B0503020204020204" charset="-122"/>
                <a:ea typeface="微软雅黑" panose="020B0503020204020204" charset="-122"/>
              </a:rPr>
              <a:t>在档案整理库中档案管理人员可以按照一定原则对档案收集库中录入的档案进行系统分类、组合、排列、编号和基本编目，使之有序化。</a:t>
            </a:r>
            <a:endParaRPr lang="zh-CN" altLang="en-US" sz="1400" dirty="0" smtClean="0">
              <a:latin typeface="微软雅黑" panose="020B0503020204020204" charset="-122"/>
              <a:ea typeface="微软雅黑" panose="020B0503020204020204" charset="-122"/>
            </a:endParaRPr>
          </a:p>
          <a:p>
            <a:pPr indent="0" algn="l" fontAlgn="auto">
              <a:lnSpc>
                <a:spcPct val="120000"/>
              </a:lnSpc>
              <a:spcBef>
                <a:spcPts val="0"/>
              </a:spcBef>
              <a:spcAft>
                <a:spcPts val="900"/>
              </a:spcAft>
            </a:pPr>
            <a:r>
              <a:rPr lang="zh-CN" altLang="en-US" sz="1400" b="1" dirty="0" smtClean="0">
                <a:solidFill>
                  <a:srgbClr val="ABC842"/>
                </a:solidFill>
                <a:latin typeface="微软雅黑" panose="020B0503020204020204" charset="-122"/>
                <a:ea typeface="微软雅黑" panose="020B0503020204020204" charset="-122"/>
              </a:rPr>
              <a:t>档案管理：</a:t>
            </a:r>
            <a:r>
              <a:rPr lang="zh-CN" altLang="en-US" sz="1400" dirty="0" smtClean="0">
                <a:latin typeface="微软雅黑" panose="020B0503020204020204" charset="-122"/>
                <a:ea typeface="微软雅黑" panose="020B0503020204020204" charset="-122"/>
              </a:rPr>
              <a:t>是指整理有序后的档案最终的归档库。最终归档库中的档案可对外提供利用服务。</a:t>
            </a:r>
            <a:endParaRPr lang="zh-CN" altLang="en-US" sz="1400" dirty="0" smtClean="0">
              <a:latin typeface="微软雅黑" panose="020B0503020204020204" charset="-122"/>
              <a:ea typeface="微软雅黑" panose="020B0503020204020204" charset="-122"/>
            </a:endParaRPr>
          </a:p>
        </p:txBody>
      </p:sp>
      <p:graphicFrame>
        <p:nvGraphicFramePr>
          <p:cNvPr id="8" name="对象 7"/>
          <p:cNvGraphicFramePr>
            <a:graphicFrameLocks noChangeAspect="1"/>
          </p:cNvGraphicFramePr>
          <p:nvPr/>
        </p:nvGraphicFramePr>
        <p:xfrm>
          <a:off x="2147387" y="3060000"/>
          <a:ext cx="7897861" cy="3130788"/>
        </p:xfrm>
        <a:graphic>
          <a:graphicData uri="http://schemas.openxmlformats.org/presentationml/2006/ole">
            <mc:AlternateContent xmlns:mc="http://schemas.openxmlformats.org/markup-compatibility/2006">
              <mc:Choice xmlns:v="urn:schemas-microsoft-com:vml" Requires="v">
                <p:oleObj spid="_x0000_s10" name="" r:id="rId1" imgW="9104630" imgH="3589020" progId="Visio.Drawing.15">
                  <p:embed/>
                </p:oleObj>
              </mc:Choice>
              <mc:Fallback>
                <p:oleObj name="" r:id="rId1" imgW="9104630" imgH="3589020" progId="Visio.Drawing.15">
                  <p:embed/>
                  <p:pic>
                    <p:nvPicPr>
                      <p:cNvPr id="0" name="图片 9"/>
                      <p:cNvPicPr/>
                      <p:nvPr/>
                    </p:nvPicPr>
                    <p:blipFill>
                      <a:blip r:embed="rId2"/>
                      <a:stretch>
                        <a:fillRect/>
                      </a:stretch>
                    </p:blipFill>
                    <p:spPr>
                      <a:xfrm>
                        <a:off x="2147387" y="3060000"/>
                        <a:ext cx="7897861" cy="3130788"/>
                      </a:xfrm>
                      <a:prstGeom prst="rect">
                        <a:avLst/>
                      </a:prstGeom>
                    </p:spPr>
                  </p:pic>
                </p:oleObj>
              </mc:Fallback>
            </mc:AlternateContent>
          </a:graphicData>
        </a:graphic>
      </p:graphicFrame>
      <p:sp useBgFill="1">
        <p:nvSpPr>
          <p:cNvPr id="4" name="文本框 3"/>
          <p:cNvSpPr txBox="1"/>
          <p:nvPr/>
        </p:nvSpPr>
        <p:spPr>
          <a:xfrm>
            <a:off x="8128635" y="404495"/>
            <a:ext cx="4064000" cy="368300"/>
          </a:xfrm>
          <a:prstGeom prst="rect">
            <a:avLst/>
          </a:prstGeom>
        </p:spPr>
        <p:txBody>
          <a:bodyPr wrap="square" rtlCol="0">
            <a:spAutoFit/>
          </a:bodyPr>
          <a:p>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fontScale="90000"/>
          </a:bodyPr>
          <a:p>
            <a:r>
              <a:rPr lang="zh-CN" altLang="en-US"/>
              <a:t>档案录入及归档</a:t>
            </a:r>
            <a:endParaRPr lang="zh-CN" altLang="en-US"/>
          </a:p>
        </p:txBody>
      </p:sp>
      <p:sp>
        <p:nvSpPr>
          <p:cNvPr id="2" name="灯片编号占位符 1"/>
          <p:cNvSpPr>
            <a:spLocks noGrp="1"/>
          </p:cNvSpPr>
          <p:nvPr>
            <p:ph type="sldNum" sz="quarter" idx="12"/>
          </p:nvPr>
        </p:nvSpPr>
        <p:spPr/>
        <p:txBody>
          <a:bodyPr/>
          <a:p>
            <a:fld id="{855B1242-01AC-4BF5-A2F4-D80D250D0113}" type="slidenum">
              <a:rPr lang="zh-CN" altLang="en-US" smtClean="0"/>
            </a:fld>
            <a:endParaRPr lang="zh-CN" altLang="en-US"/>
          </a:p>
        </p:txBody>
      </p:sp>
      <p:sp>
        <p:nvSpPr>
          <p:cNvPr id="9" name="文本框 8"/>
          <p:cNvSpPr txBox="1"/>
          <p:nvPr/>
        </p:nvSpPr>
        <p:spPr>
          <a:xfrm>
            <a:off x="696318" y="936245"/>
            <a:ext cx="10800000" cy="1861185"/>
          </a:xfrm>
          <a:prstGeom prst="rect">
            <a:avLst/>
          </a:prstGeom>
          <a:noFill/>
        </p:spPr>
        <p:txBody>
          <a:bodyPr wrap="square" rtlCol="0" anchor="t" anchorCtr="0">
            <a:spAutoFit/>
          </a:bodyPr>
          <a:p>
            <a:pPr indent="360045" algn="l" fontAlgn="auto">
              <a:lnSpc>
                <a:spcPct val="150000"/>
              </a:lnSpc>
              <a:spcBef>
                <a:spcPts val="600"/>
              </a:spcBef>
              <a:spcAft>
                <a:spcPts val="600"/>
              </a:spcAft>
            </a:pPr>
            <a:r>
              <a:rPr lang="zh-CN" altLang="en-US" sz="1400" dirty="0" smtClean="0">
                <a:solidFill>
                  <a:schemeClr val="tx1">
                    <a:lumMod val="85000"/>
                    <a:lumOff val="15000"/>
                  </a:schemeClr>
                </a:solidFill>
                <a:latin typeface="微软雅黑" panose="020B0503020204020204" charset="-122"/>
                <a:ea typeface="微软雅黑" panose="020B0503020204020204" charset="-122"/>
              </a:rPr>
              <a:t>轩恩档案管理系统，提供了一系列的档案管理功能。档案管理系统的将预立卷、整理库、档案库以菜单的形式分别展示在主页上，档案管理人员可以直观地对库中的数据进行操作。包括档案的新增、修改、删除、导入导出、数据批量处理（批量修改、批量挂接、原文批量删除等）、上传原文、归档等功能。</a:t>
            </a:r>
            <a:endParaRPr lang="zh-CN" altLang="en-US" sz="1400" dirty="0" smtClean="0">
              <a:solidFill>
                <a:schemeClr val="tx1">
                  <a:lumMod val="85000"/>
                  <a:lumOff val="15000"/>
                </a:schemeClr>
              </a:solidFill>
              <a:latin typeface="微软雅黑" panose="020B0503020204020204" charset="-122"/>
              <a:ea typeface="微软雅黑" panose="020B0503020204020204" charset="-122"/>
            </a:endParaRPr>
          </a:p>
          <a:p>
            <a:pPr indent="360045" algn="l" fontAlgn="auto">
              <a:lnSpc>
                <a:spcPct val="150000"/>
              </a:lnSpc>
              <a:spcBef>
                <a:spcPts val="600"/>
              </a:spcBef>
              <a:spcAft>
                <a:spcPts val="600"/>
              </a:spcAft>
            </a:pPr>
            <a:r>
              <a:rPr lang="zh-CN" altLang="en-US" sz="1400" dirty="0" smtClean="0">
                <a:solidFill>
                  <a:schemeClr val="tx1">
                    <a:lumMod val="85000"/>
                    <a:lumOff val="15000"/>
                  </a:schemeClr>
                </a:solidFill>
                <a:latin typeface="微软雅黑" panose="020B0503020204020204" charset="-122"/>
                <a:ea typeface="微软雅黑" panose="020B0503020204020204" charset="-122"/>
              </a:rPr>
              <a:t>档案管理系统在左侧导航区中使用档案数据组织树的形式展现，便于管理员掌握各个库中子节点库的情况。主页面的右侧区域则展示数据字段等的详细信息。</a:t>
            </a:r>
            <a:endParaRPr lang="zh-CN" altLang="en-US" sz="1400" dirty="0" smtClean="0">
              <a:solidFill>
                <a:schemeClr val="tx1">
                  <a:lumMod val="85000"/>
                  <a:lumOff val="15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1"/>
          <a:stretch>
            <a:fillRect/>
          </a:stretch>
        </p:blipFill>
        <p:spPr>
          <a:xfrm>
            <a:off x="2713038" y="3040745"/>
            <a:ext cx="6766560" cy="3302222"/>
          </a:xfrm>
          <a:prstGeom prst="rect">
            <a:avLst/>
          </a:prstGeom>
        </p:spPr>
      </p:pic>
      <p:sp useBgFill="1">
        <p:nvSpPr>
          <p:cNvPr id="5" name="文本框 4"/>
          <p:cNvSpPr txBox="1"/>
          <p:nvPr/>
        </p:nvSpPr>
        <p:spPr>
          <a:xfrm>
            <a:off x="8184515" y="389255"/>
            <a:ext cx="4064000" cy="368300"/>
          </a:xfrm>
          <a:prstGeom prst="rect">
            <a:avLst/>
          </a:prstGeom>
        </p:spPr>
        <p:txBody>
          <a:bodyPr wrap="square" rtlCol="0">
            <a:spAutoFit/>
          </a:bodyPr>
          <a:p>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ctrTitle"/>
          </p:nvPr>
        </p:nvSpPr>
        <p:spPr/>
        <p:txBody>
          <a:bodyPr/>
          <a:p>
            <a:r>
              <a:rPr lang="zh-CN" altLang="en-US"/>
              <a:t>用户操作指导</a:t>
            </a:r>
            <a:endParaRPr lang="zh-CN" altLang="en-US"/>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PLACING_PICTURE_USER_VIEWPORT" val="{&quot;height&quot;:5890.0262451171875,&quot;width&quot;:11338.582763671875}"/>
</p:tagLst>
</file>

<file path=ppt/tags/tag11.xml><?xml version="1.0" encoding="utf-8"?>
<p:tagLst xmlns:p="http://schemas.openxmlformats.org/presentationml/2006/main">
  <p:tag name="REFSHAPE" val="952628028"/>
  <p:tag name="KSO_WM_UNIT_PLACING_PICTURE_USER_VIEWPORT" val="{&quot;height&quot;:5890.0267716535436,&quot;width&quot;:11338.582677165354}"/>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UNIT_PLACING_PICTURE_USER_VIEWPORT" val="{&quot;height&quot;:5890.0262451171875,&quot;width&quot;:11338.582763671875}"/>
</p:tagLst>
</file>

<file path=ppt/tags/tag14.xml><?xml version="1.0" encoding="utf-8"?>
<p:tagLst xmlns:p="http://schemas.openxmlformats.org/presentationml/2006/main">
  <p:tag name="REFSHAPE" val="952628028"/>
  <p:tag name="KSO_WM_UNIT_PLACING_PICTURE_USER_VIEWPORT" val="{&quot;height&quot;:5890.0267716535436,&quot;width&quot;:11338.582677165354}"/>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UNIT_PLACING_PICTURE_USER_VIEWPORT" val="{&quot;height&quot;:5890.0262451171875,&quot;width&quot;:11338.582763671875}"/>
</p:tagLst>
</file>

<file path=ppt/tags/tag17.xml><?xml version="1.0" encoding="utf-8"?>
<p:tagLst xmlns:p="http://schemas.openxmlformats.org/presentationml/2006/main">
  <p:tag name="REFSHAPE" val="952628028"/>
  <p:tag name="KSO_WM_UNIT_PLACING_PICTURE_USER_VIEWPORT" val="{&quot;height&quot;:5890.0267716535436,&quot;width&quot;:11338.582677165354}"/>
</p:tagLst>
</file>

<file path=ppt/tags/tag18.xml><?xml version="1.0" encoding="utf-8"?>
<p:tagLst xmlns:p="http://schemas.openxmlformats.org/presentationml/2006/main">
  <p:tag name="REFSHAPE" val="952628028"/>
  <p:tag name="KSO_WM_UNIT_PLACING_PICTURE_USER_VIEWPORT" val="{&quot;height&quot;:5890.0267716535436,&quot;width&quot;:11338.582677165354}"/>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PLACING_PICTURE_USER_VIEWPORT" val="{&quot;height&quot;:5509.8425196850394,&quot;width&quot;:11338.582677165354}"/>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UNIT_PLACING_PICTURE_USER_VIEWPORT" val="{&quot;height&quot;:5890.0262451171875,&quot;width&quot;:11338.582763671875}"/>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PLACING_PICTURE_USER_VIEWPORT" val="{&quot;height&quot;:5890.0262451171875,&quot;width&quot;:11338.582763671875}"/>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PP_MARK_KEY" val="4cbc0d13-e434-413a-a63a-9d1b3b680669"/>
  <p:tag name="COMMONDATA" val="eyJoZGlkIjoiNDg0YTE2MjRkODAzMWU1NjUzOGY5YzcwMTZhMGY1OWMifQ=="/>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UNIT_PLACING_PICTURE_USER_VIEWPORT" val="{&quot;height&quot;:5890.0262451171875,&quot;width&quot;:11338.582763671875}"/>
</p:tagLst>
</file>

<file path=ppt/tags/tag8.xml><?xml version="1.0" encoding="utf-8"?>
<p:tagLst xmlns:p="http://schemas.openxmlformats.org/presentationml/2006/main">
  <p:tag name="REFSHAPE" val="952628028"/>
  <p:tag name="KSO_WM_UNIT_PLACING_PICTURE_USER_VIEWPORT" val="{&quot;height&quot;:5890.0267716535436,&quot;width&quot;:11338.582677165354}"/>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4376</Words>
  <Application>WPS 演示</Application>
  <PresentationFormat>全屏显示(16:9)</PresentationFormat>
  <Paragraphs>496</Paragraphs>
  <Slides>53</Slides>
  <Notes>0</Notes>
  <HiddenSlides>0</HiddenSlides>
  <MMClips>0</MMClips>
  <ScaleCrop>false</ScaleCrop>
  <HeadingPairs>
    <vt:vector size="8" baseType="variant">
      <vt:variant>
        <vt:lpstr>已用的字体</vt:lpstr>
      </vt:variant>
      <vt:variant>
        <vt:i4>10</vt:i4>
      </vt:variant>
      <vt:variant>
        <vt:lpstr>主题</vt:lpstr>
      </vt:variant>
      <vt:variant>
        <vt:i4>2</vt:i4>
      </vt:variant>
      <vt:variant>
        <vt:lpstr>嵌入 OLE 服务器</vt:lpstr>
      </vt:variant>
      <vt:variant>
        <vt:i4>2</vt:i4>
      </vt:variant>
      <vt:variant>
        <vt:lpstr>幻灯片标题</vt:lpstr>
      </vt:variant>
      <vt:variant>
        <vt:i4>53</vt:i4>
      </vt:variant>
    </vt:vector>
  </HeadingPairs>
  <TitlesOfParts>
    <vt:vector size="67" baseType="lpstr">
      <vt:lpstr>Arial</vt:lpstr>
      <vt:lpstr>宋体</vt:lpstr>
      <vt:lpstr>Wingdings</vt:lpstr>
      <vt:lpstr>微软雅黑</vt:lpstr>
      <vt:lpstr>汉仪旗黑</vt:lpstr>
      <vt:lpstr>Calibri</vt:lpstr>
      <vt:lpstr>Helvetica Neue</vt:lpstr>
      <vt:lpstr>汉仪书宋二KW</vt:lpstr>
      <vt:lpstr>宋体</vt:lpstr>
      <vt:lpstr>Arial Unicode MS</vt:lpstr>
      <vt:lpstr>Office 主题</vt:lpstr>
      <vt:lpstr>1_Office 主题</vt:lpstr>
      <vt:lpstr>Visio.Drawing.15</vt:lpstr>
      <vt:lpstr>Visio.Drawing.15</vt:lpstr>
      <vt:lpstr>档案系统功能使用</vt:lpstr>
      <vt:lpstr>目录</vt:lpstr>
      <vt:lpstr>了解档案管理系统</vt:lpstr>
      <vt:lpstr>什么是档案</vt:lpstr>
      <vt:lpstr>文件、卷、库的关系</vt:lpstr>
      <vt:lpstr>按卷管理与按件管理</vt:lpstr>
      <vt:lpstr>库的分类</vt:lpstr>
      <vt:lpstr>档案录入及归档</vt:lpstr>
      <vt:lpstr>用户操作指导</vt:lpstr>
      <vt:lpstr>系统登录方式</vt:lpstr>
      <vt:lpstr>系统登录</vt:lpstr>
      <vt:lpstr>添加案卷</vt:lpstr>
      <vt:lpstr>添加案卷</vt:lpstr>
      <vt:lpstr>添加案卷</vt:lpstr>
      <vt:lpstr>添加案卷</vt:lpstr>
      <vt:lpstr>添加案卷</vt:lpstr>
      <vt:lpstr>添加案卷</vt:lpstr>
      <vt:lpstr>添加案卷</vt:lpstr>
      <vt:lpstr>添加卷内文件</vt:lpstr>
      <vt:lpstr>添加卷内文件</vt:lpstr>
      <vt:lpstr>添加卷内文件</vt:lpstr>
      <vt:lpstr>添加卷内文件</vt:lpstr>
      <vt:lpstr>添加卷内文件</vt:lpstr>
      <vt:lpstr>添加卷内文件</vt:lpstr>
      <vt:lpstr>添加卷内文件</vt:lpstr>
      <vt:lpstr>添加卷内文件</vt:lpstr>
      <vt:lpstr>上传原文（附件）</vt:lpstr>
      <vt:lpstr>上传原文（附件）</vt:lpstr>
      <vt:lpstr>上传原文（附件）</vt:lpstr>
      <vt:lpstr>修改记录</vt:lpstr>
      <vt:lpstr>修改记录</vt:lpstr>
      <vt:lpstr>插入一条记录</vt:lpstr>
      <vt:lpstr>插入一条记录</vt:lpstr>
      <vt:lpstr>删除数据</vt:lpstr>
      <vt:lpstr>删除数据</vt:lpstr>
      <vt:lpstr>上移、下移一条记录</vt:lpstr>
      <vt:lpstr>导入、导出记录</vt:lpstr>
      <vt:lpstr>导入、导出记录</vt:lpstr>
      <vt:lpstr>文件夹上传</vt:lpstr>
      <vt:lpstr>文件夹上传</vt:lpstr>
      <vt:lpstr>提交移交申请</vt:lpstr>
      <vt:lpstr>提交移交申请</vt:lpstr>
      <vt:lpstr>提交移交申请</vt:lpstr>
      <vt:lpstr>其他操作-上传</vt:lpstr>
      <vt:lpstr>其他操作-上传</vt:lpstr>
      <vt:lpstr>其他操作-上传</vt:lpstr>
      <vt:lpstr>其他操作-上传</vt:lpstr>
      <vt:lpstr>其他操作-文件夹上传</vt:lpstr>
      <vt:lpstr>其他操作-文件夹上传</vt:lpstr>
      <vt:lpstr>其他操作-文件夹上传</vt:lpstr>
      <vt:lpstr>其他操作-打印</vt:lpstr>
      <vt:lpstr>其他操作-加入打印夹</vt:lpstr>
      <vt:lpstr>其他操作-加入打印夹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DELL</dc:creator>
  <cp:lastModifiedBy>马超</cp:lastModifiedBy>
  <cp:revision>274</cp:revision>
  <dcterms:created xsi:type="dcterms:W3CDTF">2024-04-16T02:30:15Z</dcterms:created>
  <dcterms:modified xsi:type="dcterms:W3CDTF">2024-04-16T02:30:15Z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2052-6.5.2.8766</vt:lpwstr>
  </property>
  <property fmtid="{D5CDD505-2E9C-101B-9397-08002B2CF9AE}" pid="3" name="ICV">
    <vt:lpwstr>3F2514360FCCAAE6B7E21D668AAF9F59_43</vt:lpwstr>
  </property>
</Properties>
</file>