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3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  <p:sldMasterId id="2147483660" r:id="rId3"/>
    <p:sldMasterId id="2147483674" r:id="rId4"/>
    <p:sldMasterId id="2147483686" r:id="rId5"/>
    <p:sldMasterId id="2147483698" r:id="rId6"/>
    <p:sldMasterId id="2147483710" r:id="rId7"/>
    <p:sldMasterId id="2147483722" r:id="rId8"/>
    <p:sldMasterId id="2147483734" r:id="rId9"/>
    <p:sldMasterId id="2147483746" r:id="rId10"/>
  </p:sldMasterIdLst>
  <p:notesMasterIdLst>
    <p:notesMasterId r:id="rId12"/>
  </p:notesMasterIdLst>
  <p:handoutMasterIdLst>
    <p:handoutMasterId r:id="rId81"/>
  </p:handoutMasterIdLst>
  <p:sldIdLst>
    <p:sldId id="260" r:id="rId11"/>
    <p:sldId id="460" r:id="rId13"/>
    <p:sldId id="500" r:id="rId14"/>
    <p:sldId id="459" r:id="rId15"/>
    <p:sldId id="263" r:id="rId16"/>
    <p:sldId id="487" r:id="rId17"/>
    <p:sldId id="490" r:id="rId18"/>
    <p:sldId id="447" r:id="rId19"/>
    <p:sldId id="501" r:id="rId20"/>
    <p:sldId id="502" r:id="rId21"/>
    <p:sldId id="485" r:id="rId22"/>
    <p:sldId id="445" r:id="rId23"/>
    <p:sldId id="458" r:id="rId24"/>
    <p:sldId id="564" r:id="rId25"/>
    <p:sldId id="619" r:id="rId26"/>
    <p:sldId id="486" r:id="rId27"/>
    <p:sldId id="492" r:id="rId28"/>
    <p:sldId id="471" r:id="rId29"/>
    <p:sldId id="494" r:id="rId30"/>
    <p:sldId id="466" r:id="rId31"/>
    <p:sldId id="465" r:id="rId32"/>
    <p:sldId id="526" r:id="rId33"/>
    <p:sldId id="559" r:id="rId34"/>
    <p:sldId id="514" r:id="rId35"/>
    <p:sldId id="519" r:id="rId36"/>
    <p:sldId id="520" r:id="rId37"/>
    <p:sldId id="521" r:id="rId38"/>
    <p:sldId id="560" r:id="rId39"/>
    <p:sldId id="522" r:id="rId40"/>
    <p:sldId id="561" r:id="rId41"/>
    <p:sldId id="523" r:id="rId42"/>
    <p:sldId id="524" r:id="rId43"/>
    <p:sldId id="525" r:id="rId44"/>
    <p:sldId id="527" r:id="rId45"/>
    <p:sldId id="528" r:id="rId46"/>
    <p:sldId id="562" r:id="rId47"/>
    <p:sldId id="529" r:id="rId48"/>
    <p:sldId id="530" r:id="rId49"/>
    <p:sldId id="531" r:id="rId50"/>
    <p:sldId id="532" r:id="rId51"/>
    <p:sldId id="533" r:id="rId52"/>
    <p:sldId id="534" r:id="rId53"/>
    <p:sldId id="535" r:id="rId54"/>
    <p:sldId id="536" r:id="rId55"/>
    <p:sldId id="537" r:id="rId56"/>
    <p:sldId id="538" r:id="rId57"/>
    <p:sldId id="539" r:id="rId58"/>
    <p:sldId id="540" r:id="rId59"/>
    <p:sldId id="541" r:id="rId60"/>
    <p:sldId id="542" r:id="rId61"/>
    <p:sldId id="543" r:id="rId62"/>
    <p:sldId id="544" r:id="rId63"/>
    <p:sldId id="545" r:id="rId64"/>
    <p:sldId id="546" r:id="rId65"/>
    <p:sldId id="547" r:id="rId66"/>
    <p:sldId id="548" r:id="rId67"/>
    <p:sldId id="549" r:id="rId68"/>
    <p:sldId id="550" r:id="rId69"/>
    <p:sldId id="551" r:id="rId70"/>
    <p:sldId id="552" r:id="rId71"/>
    <p:sldId id="510" r:id="rId72"/>
    <p:sldId id="468" r:id="rId73"/>
    <p:sldId id="516" r:id="rId74"/>
    <p:sldId id="558" r:id="rId75"/>
    <p:sldId id="511" r:id="rId76"/>
    <p:sldId id="512" r:id="rId77"/>
    <p:sldId id="513" r:id="rId78"/>
    <p:sldId id="515" r:id="rId79"/>
    <p:sldId id="289" r:id="rId80"/>
  </p:sldIdLst>
  <p:sldSz cx="12192000" cy="6858000"/>
  <p:notesSz cx="6797675" cy="9926320"/>
  <p:custDataLst>
    <p:tags r:id="rId85"/>
  </p:custDataLst>
  <p:defaultTextStyle>
    <a:defPPr>
      <a:defRPr lang="zh-CN"/>
    </a:defPPr>
    <a:lvl1pPr algn="l" defTabSz="91313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930" indent="1905" algn="l" defTabSz="91313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3130" indent="1905" algn="l" defTabSz="91313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0330" indent="1905" algn="l" defTabSz="91313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895" indent="1905" algn="l" defTabSz="91313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5365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2565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199765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6965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9AE7FD5-2C45-4FB9-B566-DE1B85EAD0F0}">
          <p14:sldIdLst>
            <p14:sldId id="260"/>
            <p14:sldId id="460"/>
          </p14:sldIdLst>
        </p14:section>
        <p14:section name="默认节" id="{9F228F0F-60C3-49D0-834E-1D2BD0474E96}">
          <p14:sldIdLst>
            <p14:sldId id="500"/>
            <p14:sldId id="459"/>
            <p14:sldId id="263"/>
          </p14:sldIdLst>
        </p14:section>
        <p14:section name="纸质文件归档" id="{1E4FFDB4-F508-4B99-BB86-97D785845F92}">
          <p14:sldIdLst>
            <p14:sldId id="487"/>
            <p14:sldId id="490"/>
            <p14:sldId id="447"/>
            <p14:sldId id="501"/>
            <p14:sldId id="502"/>
            <p14:sldId id="485"/>
            <p14:sldId id="445"/>
          </p14:sldIdLst>
        </p14:section>
        <p14:section name="档案员审核" id="{C4851EDB-067B-497F-954C-2C98EAA076D2}">
          <p14:sldIdLst>
            <p14:sldId id="458"/>
          </p14:sldIdLst>
        </p14:section>
        <p14:section name="移交档案馆内容" id="{75F6DE3B-3416-4C1E-8803-3438DCCEBEE9}">
          <p14:sldIdLst>
            <p14:sldId id="564"/>
            <p14:sldId id="619"/>
            <p14:sldId id="486"/>
            <p14:sldId id="492"/>
          </p14:sldIdLst>
        </p14:section>
        <p14:section name="电子文件归档" id="{EECE7A4B-BA88-4148-946A-B4F3BC042637}">
          <p14:sldIdLst>
            <p14:sldId id="471"/>
            <p14:sldId id="494"/>
          </p14:sldIdLst>
        </p14:section>
        <p14:section name="声像档案归档" id="{72B109B6-2C75-4243-AFFE-C9D883E52D3F}">
          <p14:sldIdLst>
            <p14:sldId id="466"/>
            <p14:sldId id="465"/>
            <p14:sldId id="526"/>
          </p14:sldIdLst>
        </p14:section>
        <p14:section name="归档范围" id="{3497253D-38B9-488F-AEE1-FE5ACD615351}">
          <p14:sldIdLst>
            <p14:sldId id="559"/>
            <p14:sldId id="514"/>
            <p14:sldId id="519"/>
            <p14:sldId id="520"/>
            <p14:sldId id="521"/>
            <p14:sldId id="560"/>
            <p14:sldId id="522"/>
            <p14:sldId id="561"/>
            <p14:sldId id="523"/>
            <p14:sldId id="524"/>
            <p14:sldId id="525"/>
            <p14:sldId id="527"/>
            <p14:sldId id="528"/>
            <p14:sldId id="562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</p14:sldIdLst>
        </p14:section>
        <p14:section name="档号编制" id="{49BBE8B9-7752-4C87-BD2F-B590A33A3002}">
          <p14:sldIdLst>
            <p14:sldId id="510"/>
            <p14:sldId id="468"/>
            <p14:sldId id="516"/>
            <p14:sldId id="558"/>
          </p14:sldIdLst>
        </p14:section>
        <p14:section name="分类方案" id="{05577316-6CF0-4ACF-9F91-69E8ACF5D950}">
          <p14:sldIdLst>
            <p14:sldId id="511"/>
            <p14:sldId id="512"/>
            <p14:sldId id="513"/>
            <p14:sldId id="515"/>
          </p14:sldIdLst>
        </p14:section>
        <p14:section name="结束" id="{3D5AD656-85F0-4297-8A86-3F38B68434F4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pos="619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52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4"/>
    <a:srgbClr val="A31418"/>
    <a:srgbClr val="BCBEC0"/>
    <a:srgbClr val="0070C0"/>
    <a:srgbClr val="2E75B6"/>
    <a:srgbClr val="FFFFFF"/>
    <a:srgbClr val="D8F097"/>
    <a:srgbClr val="007BC6"/>
    <a:srgbClr val="222832"/>
    <a:srgbClr val="2C3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9" autoAdjust="0"/>
    <p:restoredTop sz="90657" autoAdjust="0"/>
  </p:normalViewPr>
  <p:slideViewPr>
    <p:cSldViewPr snapToGrid="0" showGuides="1">
      <p:cViewPr varScale="1">
        <p:scale>
          <a:sx n="76" d="100"/>
          <a:sy n="76" d="100"/>
        </p:scale>
        <p:origin x="768" y="84"/>
      </p:cViewPr>
      <p:guideLst>
        <p:guide pos="619"/>
        <p:guide pos="7256"/>
        <p:guide orient="horz" pos="391"/>
        <p:guide orient="horz" pos="752"/>
        <p:guide orient="horz" pos="3929"/>
        <p:guide orient="horz"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26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5" Type="http://schemas.openxmlformats.org/officeDocument/2006/relationships/tags" Target="tags/tag9.xml"/><Relationship Id="rId84" Type="http://schemas.openxmlformats.org/officeDocument/2006/relationships/tableStyles" Target="tableStyles.xml"/><Relationship Id="rId83" Type="http://schemas.openxmlformats.org/officeDocument/2006/relationships/viewProps" Target="viewProps.xml"/><Relationship Id="rId82" Type="http://schemas.openxmlformats.org/officeDocument/2006/relationships/presProps" Target="presProps.xml"/><Relationship Id="rId81" Type="http://schemas.openxmlformats.org/officeDocument/2006/relationships/handoutMaster" Target="handoutMasters/handoutMaster1.xml"/><Relationship Id="rId80" Type="http://schemas.openxmlformats.org/officeDocument/2006/relationships/slide" Target="slides/slide69.xml"/><Relationship Id="rId8" Type="http://schemas.openxmlformats.org/officeDocument/2006/relationships/slideMaster" Target="slideMasters/slideMaster7.xml"/><Relationship Id="rId79" Type="http://schemas.openxmlformats.org/officeDocument/2006/relationships/slide" Target="slides/slide68.xml"/><Relationship Id="rId78" Type="http://schemas.openxmlformats.org/officeDocument/2006/relationships/slide" Target="slides/slide67.xml"/><Relationship Id="rId77" Type="http://schemas.openxmlformats.org/officeDocument/2006/relationships/slide" Target="slides/slide66.xml"/><Relationship Id="rId76" Type="http://schemas.openxmlformats.org/officeDocument/2006/relationships/slide" Target="slides/slide65.xml"/><Relationship Id="rId75" Type="http://schemas.openxmlformats.org/officeDocument/2006/relationships/slide" Target="slides/slide64.xml"/><Relationship Id="rId74" Type="http://schemas.openxmlformats.org/officeDocument/2006/relationships/slide" Target="slides/slide63.xml"/><Relationship Id="rId73" Type="http://schemas.openxmlformats.org/officeDocument/2006/relationships/slide" Target="slides/slide62.xml"/><Relationship Id="rId72" Type="http://schemas.openxmlformats.org/officeDocument/2006/relationships/slide" Target="slides/slide61.xml"/><Relationship Id="rId71" Type="http://schemas.openxmlformats.org/officeDocument/2006/relationships/slide" Target="slides/slide60.xml"/><Relationship Id="rId70" Type="http://schemas.openxmlformats.org/officeDocument/2006/relationships/slide" Target="slides/slide59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58.xml"/><Relationship Id="rId68" Type="http://schemas.openxmlformats.org/officeDocument/2006/relationships/slide" Target="slides/slide57.xml"/><Relationship Id="rId67" Type="http://schemas.openxmlformats.org/officeDocument/2006/relationships/slide" Target="slides/slide56.xml"/><Relationship Id="rId66" Type="http://schemas.openxmlformats.org/officeDocument/2006/relationships/slide" Target="slides/slide55.xml"/><Relationship Id="rId65" Type="http://schemas.openxmlformats.org/officeDocument/2006/relationships/slide" Target="slides/slide54.xml"/><Relationship Id="rId64" Type="http://schemas.openxmlformats.org/officeDocument/2006/relationships/slide" Target="slides/slide53.xml"/><Relationship Id="rId63" Type="http://schemas.openxmlformats.org/officeDocument/2006/relationships/slide" Target="slides/slide52.xml"/><Relationship Id="rId62" Type="http://schemas.openxmlformats.org/officeDocument/2006/relationships/slide" Target="slides/slide51.xml"/><Relationship Id="rId61" Type="http://schemas.openxmlformats.org/officeDocument/2006/relationships/slide" Target="slides/slide50.xml"/><Relationship Id="rId60" Type="http://schemas.openxmlformats.org/officeDocument/2006/relationships/slide" Target="slides/slide49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48.xml"/><Relationship Id="rId58" Type="http://schemas.openxmlformats.org/officeDocument/2006/relationships/slide" Target="slides/slide47.xml"/><Relationship Id="rId57" Type="http://schemas.openxmlformats.org/officeDocument/2006/relationships/slide" Target="slides/slide46.xml"/><Relationship Id="rId56" Type="http://schemas.openxmlformats.org/officeDocument/2006/relationships/slide" Target="slides/slide45.xml"/><Relationship Id="rId55" Type="http://schemas.openxmlformats.org/officeDocument/2006/relationships/slide" Target="slides/slide44.xml"/><Relationship Id="rId54" Type="http://schemas.openxmlformats.org/officeDocument/2006/relationships/slide" Target="slides/slide43.xml"/><Relationship Id="rId53" Type="http://schemas.openxmlformats.org/officeDocument/2006/relationships/slide" Target="slides/slide42.xml"/><Relationship Id="rId52" Type="http://schemas.openxmlformats.org/officeDocument/2006/relationships/slide" Target="slides/slide41.xml"/><Relationship Id="rId51" Type="http://schemas.openxmlformats.org/officeDocument/2006/relationships/slide" Target="slides/slide40.xml"/><Relationship Id="rId50" Type="http://schemas.openxmlformats.org/officeDocument/2006/relationships/slide" Target="slides/slide39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8.xml"/><Relationship Id="rId48" Type="http://schemas.openxmlformats.org/officeDocument/2006/relationships/slide" Target="slides/slide37.xml"/><Relationship Id="rId47" Type="http://schemas.openxmlformats.org/officeDocument/2006/relationships/slide" Target="slides/slide36.xml"/><Relationship Id="rId46" Type="http://schemas.openxmlformats.org/officeDocument/2006/relationships/slide" Target="slides/slide35.xml"/><Relationship Id="rId45" Type="http://schemas.openxmlformats.org/officeDocument/2006/relationships/slide" Target="slides/slide34.xml"/><Relationship Id="rId44" Type="http://schemas.openxmlformats.org/officeDocument/2006/relationships/slide" Target="slides/slide33.xml"/><Relationship Id="rId43" Type="http://schemas.openxmlformats.org/officeDocument/2006/relationships/slide" Target="slides/slide32.xml"/><Relationship Id="rId42" Type="http://schemas.openxmlformats.org/officeDocument/2006/relationships/slide" Target="slides/slide31.xml"/><Relationship Id="rId41" Type="http://schemas.openxmlformats.org/officeDocument/2006/relationships/slide" Target="slides/slide30.xml"/><Relationship Id="rId40" Type="http://schemas.openxmlformats.org/officeDocument/2006/relationships/slide" Target="slides/slide29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D5263325-9AF9-427D-8C95-348F70E966F7}" type="datetimeFigureOut">
              <a:rPr lang="zh-CN" altLang="en-US"/>
            </a:fld>
            <a:endParaRPr lang="zh-CN" altLang="en-US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fld id="{45807253-765E-4472-8D84-89B6654B98C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1885AB51-C6AF-4C96-8184-76DC3EC24314}" type="datetimeFigureOut">
              <a:rPr lang="zh-CN" altLang="en-US"/>
            </a:fld>
            <a:endParaRPr lang="zh-CN" altLang="en-US">
              <a:cs typeface="+mn-cs"/>
            </a:endParaRPr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fld id="{4344E07A-9AE0-4EC9-A08C-5B2665CCAB5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4E07A-9AE0-4EC9-A08C-5B2665CCA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4E07A-9AE0-4EC9-A08C-5B2665CCA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4E07A-9AE0-4EC9-A08C-5B2665CCA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4E07A-9AE0-4EC9-A08C-5B2665CCA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4E07A-9AE0-4EC9-A08C-5B2665CCA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4E07A-9AE0-4EC9-A08C-5B2665CCA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4E07A-9AE0-4EC9-A08C-5B2665CCA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30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B78A6-71EA-45E6-9D91-DA654E141E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4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3" y="274644"/>
            <a:ext cx="807720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AB8C7-B7B7-4781-9462-1A6F20A855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4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3" y="274644"/>
            <a:ext cx="807720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30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2472" y="274643"/>
            <a:ext cx="10649930" cy="549497"/>
          </a:xfrm>
          <a:prstGeom prst="rect">
            <a:avLst/>
          </a:prstGeom>
        </p:spPr>
        <p:txBody>
          <a:bodyPr anchor="ctr"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2" y="1600202"/>
            <a:ext cx="5081196" cy="11214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1008063" y="833438"/>
            <a:ext cx="104695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272185" y="210501"/>
            <a:ext cx="669474" cy="669474"/>
            <a:chOff x="4496684" y="1851578"/>
            <a:chExt cx="3383832" cy="3383832"/>
          </a:xfrm>
        </p:grpSpPr>
        <p:sp>
          <p:nvSpPr>
            <p:cNvPr id="10" name="椭圆 9"/>
            <p:cNvSpPr/>
            <p:nvPr userDrawn="1"/>
          </p:nvSpPr>
          <p:spPr bwMode="auto">
            <a:xfrm>
              <a:off x="4531998" y="1886303"/>
              <a:ext cx="3302084" cy="33020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24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684" y="1851578"/>
              <a:ext cx="3383832" cy="3383832"/>
            </a:xfrm>
            <a:prstGeom prst="rect">
              <a:avLst/>
            </a:prstGeom>
          </p:spPr>
        </p:pic>
      </p:grpSp>
      <p:sp>
        <p:nvSpPr>
          <p:cNvPr id="8" name="内容占位符 2"/>
          <p:cNvSpPr>
            <a:spLocks noGrp="1"/>
          </p:cNvSpPr>
          <p:nvPr>
            <p:ph idx="10"/>
          </p:nvPr>
        </p:nvSpPr>
        <p:spPr>
          <a:xfrm>
            <a:off x="609602" y="2868261"/>
            <a:ext cx="5081196" cy="11214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2" name="内容占位符 2"/>
          <p:cNvSpPr>
            <a:spLocks noGrp="1"/>
          </p:cNvSpPr>
          <p:nvPr>
            <p:ph idx="11"/>
          </p:nvPr>
        </p:nvSpPr>
        <p:spPr>
          <a:xfrm>
            <a:off x="609602" y="4255998"/>
            <a:ext cx="5081196" cy="11214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3" name="内容占位符 2"/>
          <p:cNvSpPr>
            <a:spLocks noGrp="1"/>
          </p:cNvSpPr>
          <p:nvPr>
            <p:ph idx="12"/>
          </p:nvPr>
        </p:nvSpPr>
        <p:spPr>
          <a:xfrm>
            <a:off x="605820" y="5519150"/>
            <a:ext cx="5081196" cy="11214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4" name="内容占位符 2"/>
          <p:cNvSpPr>
            <a:spLocks noGrp="1"/>
          </p:cNvSpPr>
          <p:nvPr>
            <p:ph idx="13"/>
          </p:nvPr>
        </p:nvSpPr>
        <p:spPr>
          <a:xfrm>
            <a:off x="6027675" y="1581378"/>
            <a:ext cx="5081196" cy="11214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5" name="内容占位符 2"/>
          <p:cNvSpPr>
            <a:spLocks noGrp="1"/>
          </p:cNvSpPr>
          <p:nvPr>
            <p:ph idx="14"/>
          </p:nvPr>
        </p:nvSpPr>
        <p:spPr>
          <a:xfrm>
            <a:off x="6027675" y="2890057"/>
            <a:ext cx="5081196" cy="11214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6" name="内容占位符 2"/>
          <p:cNvSpPr>
            <a:spLocks noGrp="1"/>
          </p:cNvSpPr>
          <p:nvPr>
            <p:ph idx="15"/>
          </p:nvPr>
        </p:nvSpPr>
        <p:spPr>
          <a:xfrm>
            <a:off x="6027673" y="4255998"/>
            <a:ext cx="5081196" cy="11214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7" name="内容占位符 2"/>
          <p:cNvSpPr>
            <a:spLocks noGrp="1"/>
          </p:cNvSpPr>
          <p:nvPr>
            <p:ph idx="16"/>
          </p:nvPr>
        </p:nvSpPr>
        <p:spPr>
          <a:xfrm>
            <a:off x="6027669" y="5507412"/>
            <a:ext cx="5081196" cy="11214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1108872" y="286331"/>
            <a:ext cx="584370" cy="405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313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C72575-F5BF-4A4E-96A1-DB1197321E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0486" y="131768"/>
            <a:ext cx="10116668" cy="549497"/>
          </a:xfrm>
          <a:prstGeom prst="rect">
            <a:avLst/>
          </a:prstGeom>
        </p:spPr>
        <p:txBody>
          <a:bodyPr anchor="ctr"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1028700" y="614363"/>
            <a:ext cx="10490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358" y="211839"/>
            <a:ext cx="361950" cy="358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3201" cy="13620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20"/>
            <a:ext cx="103632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1" y="1535114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1" y="2174876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4" y="273057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90" y="4800606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90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90" y="5367345"/>
            <a:ext cx="7315200" cy="80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4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3" y="274644"/>
            <a:ext cx="807720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endParaRPr lang="zh-CN" altLang="en-US" sz="16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4864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3765"/>
            <a:endParaRPr lang="zh-CN" altLang="en-US" sz="160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4864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2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30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78880-9E65-4F92-B2D4-A9754B100D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4D991-475F-44BB-996B-84F488EC5D7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3201" cy="13620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20"/>
            <a:ext cx="103632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5FEE4-149F-467F-BCCF-60A458D71A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337ED-CBD5-4D31-987D-F36E150D92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1" y="1535114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1" y="2174876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FD569-BFF2-42D4-ADD8-196C835B98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3201" cy="13620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20"/>
            <a:ext cx="103632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27C6C-72C0-4753-9E3B-CD90B7A989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C362E-356F-4678-8185-5C3A58ECFF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4" y="273057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F85C1-C7A6-4BDE-AD47-89DA702611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90" y="4800606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90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90" y="5367345"/>
            <a:ext cx="7315200" cy="80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A1E43-4EDF-4C16-B4B0-3FE6A07B793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3F13-A230-4C06-8DEC-E4BCEE70221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4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3" y="274644"/>
            <a:ext cx="807720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6258A-790F-4C10-BB86-387D098EC3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30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42124-DA3E-4B82-8F0A-FF0215589A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CD662-A056-421B-8891-46E6566D33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3201" cy="13620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20"/>
            <a:ext cx="103632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22ED7-C605-435C-9E0E-C72595889B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A489B-26C8-4096-B384-7B6EA4D549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1" y="1535114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1" y="2174876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865C0-0F71-4E65-A221-A0BC177B7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43897-0C99-497C-A40B-1446791D4E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5787-1079-4043-8136-C0F54BAD02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4" y="273057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DDA51-A167-4C86-A851-7ED774DA77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90" y="4800606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90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90" y="5367345"/>
            <a:ext cx="7315200" cy="80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E0CDD-C8B2-4B13-8C22-321AD304D1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A8AE5-9781-4ACD-BAA6-7D8C60668B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4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3" y="274644"/>
            <a:ext cx="807720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C346D-F706-416F-8E1E-5C94094066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30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21900-BF02-45A3-9CE9-A170147BCD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C80F-1977-401C-9849-1E6E32D69E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3201" cy="13620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20"/>
            <a:ext cx="103632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924BD-477F-4C0A-A2BF-E3D67A21D46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1" y="1535114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1" y="2174876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DEAFC-6324-4353-A49F-F59393DB8E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1" y="1535114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1" y="2174876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43F66-A73A-404D-A4EB-DAA0808928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F5314-F700-4AA7-8A98-82DA4AB34F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8396D-C7EC-4B53-8CDF-AB8D998D6F5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4" y="273057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2C68A-7001-416F-A790-931C3DD69C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90" y="4800606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90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90" y="5367345"/>
            <a:ext cx="7315200" cy="80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855F5-4D91-438F-B79D-D3078211770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0326F-0E26-40DF-AFB3-5A43788276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4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3" y="274644"/>
            <a:ext cx="807720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03695-9AC1-48CE-ABFE-01179430CF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30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0147-4376-4732-9054-9B4FAC43A7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1B5DE-B020-4852-8397-125B8CC12C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3201" cy="13620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20"/>
            <a:ext cx="103632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CE34-5C5C-4AA2-A2A0-D14C11395D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46232-EE81-4394-8F12-EE6C68BE3B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1" y="1535114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1" y="2174876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38694-5F8A-4F34-A539-312B4AECE0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DAB21-DF26-44A9-8359-800128305A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64406-79EA-47CD-9F1C-CCBFBC2557F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4" y="273057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82028-D5B4-4835-8680-039425B6D1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90" y="4800606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90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90" y="5367345"/>
            <a:ext cx="7315200" cy="80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C7C2F-A9BB-4C57-82B7-C7F731F45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47D81-41DA-445D-BF7F-6141BB8F14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4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3" y="274644"/>
            <a:ext cx="807720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96D3A-F443-43A0-A17D-39D70AE46F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30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5AE1D-9C48-4916-B064-DD51CAB0DB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49DF8-29AE-4ED7-BCFD-D79FD1C798B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3201" cy="13620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20"/>
            <a:ext cx="103632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353F4-D758-4042-B797-65A04DAB5C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457F0-0938-4333-8D65-B6DC26EAFE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1" y="1535114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1" y="2174876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5892D-3372-4844-8395-E0D97A897CC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F689D-2191-44EF-9D81-B745AD3980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8A03C-9DEE-4A58-B74C-207F631BD94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4" y="273057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8FE63-F210-45D2-BED2-15B26B37945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90" y="4800606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90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90" y="5367345"/>
            <a:ext cx="7315200" cy="80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93570-D09F-4EE5-BDE4-5B6C713972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5B5A6-8939-4357-B294-16174F045B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4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3" y="274644"/>
            <a:ext cx="807720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8BD7E-1363-4F9F-8CD3-6587690A96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4" y="273057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30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DE358-2085-41DA-A141-AFE4AEDA09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8C4F6-D6CE-4E84-A75F-91A7173FA7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3201" cy="13620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20"/>
            <a:ext cx="103632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272C2-9C07-43AA-878B-60D0E48C13F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1CA2C-ABF2-49B6-9C85-48FFB1A7D2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1" y="1535114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1" y="2174876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53196-340F-4E38-A97D-FC244CAABE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3E2F0-0DEA-4967-9911-22E36C1E6A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6C6F0-359B-4DE1-BC45-023298B365E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4" y="273057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FD7E5-456A-4533-B7D9-ECA3662172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90" y="4800606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90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90" y="5367345"/>
            <a:ext cx="7315200" cy="80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EDD3A-3624-48AA-A0F5-8DEB29E818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DAA1F-0C34-45D7-963D-49E85BAA3B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90" y="4800606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90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90" y="5367345"/>
            <a:ext cx="7315200" cy="80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4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3" y="274644"/>
            <a:ext cx="807720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799FC-96AC-4945-817A-89A830831A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30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65E65-2F45-43DB-A445-FD86D0681A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CD853-5C2F-4C7C-935F-A7B2DACC16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3201" cy="13620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20"/>
            <a:ext cx="103632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86B7A-55CB-4B22-93A7-2FC6C63A6A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600206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ACF35-DA4A-4D53-8DA8-A097AB48AD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1" y="1535114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1" y="2174876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B5D63-DBC2-4D80-8B65-766D5AB0C3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0AE7-3D35-4148-A3BF-0181DE8794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A8465-FDD2-4B58-9BBB-E1D3E41CE4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4" y="273057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EA39F-4826-4DD4-9052-9E87E8616B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90" y="4800606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90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90" y="5367345"/>
            <a:ext cx="7315200" cy="80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E8777-5B4D-4CA8-B644-7C75B32E35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9.xml"/><Relationship Id="rId8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33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33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1" y="6356357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2495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5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7"/>
            <a:ext cx="41147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2495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6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30D550BE-6EBF-4270-BCC6-0C6AF7C6AD2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33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1" y="6356357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2495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19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7"/>
            <a:ext cx="41147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2495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0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A297225A-1C0F-4170-9FDE-419F04BE3BA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33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1" y="6356357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2495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3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7"/>
            <a:ext cx="41147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2495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F71F13A7-B2EB-4393-9276-297DF781100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33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1" y="6356357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2495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7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7"/>
            <a:ext cx="41147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2495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8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219FD4EE-B2C6-4593-80C8-4B9588CB931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33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1" y="6356357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2495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1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7"/>
            <a:ext cx="41147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2495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2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C8337EE3-8039-47EA-9E9C-F6ED55F6699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33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1" y="6356357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2495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7"/>
            <a:ext cx="41147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2495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877037D7-9641-4473-8FCC-BE1E59CE0D9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33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1" y="6356357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2495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3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7"/>
            <a:ext cx="411479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2495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7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4FAC0FA1-D373-4BCE-8982-8FAC28F82A1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33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sv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18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4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1.jpe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1" y="3157542"/>
            <a:ext cx="12192001" cy="2208211"/>
          </a:xfrm>
          <a:prstGeom prst="rect">
            <a:avLst/>
          </a:prstGeom>
          <a:solidFill>
            <a:srgbClr val="005B9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072905" y="4546887"/>
            <a:ext cx="2031325" cy="38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0"/>
              </a:spcBef>
              <a:buNone/>
            </a:pPr>
            <a:r>
              <a:rPr kumimoji="0" lang="zh-CN" altLang="en-US" sz="1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北京科技大学档案馆</a:t>
            </a:r>
            <a:endParaRPr kumimoji="0" lang="en-US" altLang="zh-CN" sz="1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26534" y="3549658"/>
            <a:ext cx="10124066" cy="1174743"/>
          </a:xfrm>
        </p:spPr>
        <p:txBody>
          <a:bodyPr/>
          <a:lstStyle/>
          <a:p>
            <a:pPr lvl="0" algn="ctr" eaLnBrk="1" hangingPunct="1">
              <a:lnSpc>
                <a:spcPct val="100000"/>
              </a:lnSpc>
            </a:pPr>
            <a:r>
              <a:rPr lang="zh-CN" altLang="en-US" sz="5400" b="1" kern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档案员工作手册</a:t>
            </a:r>
            <a:endParaRPr lang="zh-CN" altLang="en-US" sz="5400" b="1" kern="1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47081" y="1050692"/>
            <a:ext cx="2282972" cy="2270997"/>
            <a:chOff x="4884642" y="1050692"/>
            <a:chExt cx="2282972" cy="2270997"/>
          </a:xfrm>
        </p:grpSpPr>
        <p:sp>
          <p:nvSpPr>
            <p:cNvPr id="19" name="Oval 53"/>
            <p:cNvSpPr>
              <a:spLocks noChangeArrowheads="1"/>
            </p:cNvSpPr>
            <p:nvPr/>
          </p:nvSpPr>
          <p:spPr bwMode="auto">
            <a:xfrm>
              <a:off x="4884642" y="1050692"/>
              <a:ext cx="2263308" cy="2263871"/>
            </a:xfrm>
            <a:prstGeom prst="ellipse">
              <a:avLst/>
            </a:prstGeom>
            <a:gradFill>
              <a:gsLst>
                <a:gs pos="92000">
                  <a:srgbClr val="FFFFFF"/>
                </a:gs>
                <a:gs pos="0">
                  <a:sysClr val="window" lastClr="FFFFFF">
                    <a:lumMod val="85000"/>
                  </a:sysClr>
                </a:gs>
              </a:gsLst>
              <a:lin ang="2400000" scaled="0"/>
            </a:gradFill>
            <a:ln w="50800" cap="flat" cmpd="sng" algn="ctr">
              <a:gradFill flip="none" rotWithShape="1">
                <a:gsLst>
                  <a:gs pos="0">
                    <a:srgbClr val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0"/>
                <a:tileRect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9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904306" y="1078771"/>
              <a:ext cx="2263308" cy="22429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纸质文件材料归档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编页号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9416" y="2002074"/>
            <a:ext cx="6327025" cy="3064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3130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对案卷内每一页编页号。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 defTabSz="913130">
              <a:lnSpc>
                <a:spcPts val="26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在每一个案卷内，以页为单位从“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1”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开始用黑色铅笔逐页编写页号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位置在非装订线一侧的下角。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 defTabSz="913130">
              <a:lnSpc>
                <a:spcPts val="2600"/>
              </a:lnSpc>
              <a:buFont typeface="Wingdings" panose="05000000000000000000" pitchFamily="2" charset="2"/>
              <a:buChar char="l"/>
              <a:defRPr/>
            </a:pP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有效图文的页面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算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一页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封皮和备考表不编页号。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6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拟制页码与文件材料原有页码相同的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可保持原有页码不变。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 defTabSz="913130">
              <a:lnSpc>
                <a:spcPts val="26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归档文件材料尺寸应为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A4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，大于此规格的纸张按此规格叠成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A4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大小，图纸叠成手风琴式，图名、图签折在外面。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4631" t="4356" r="9615" b="8658"/>
          <a:stretch>
            <a:fillRect/>
          </a:stretch>
        </p:blipFill>
        <p:spPr>
          <a:xfrm>
            <a:off x="7296441" y="1373045"/>
            <a:ext cx="4162426" cy="4800599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纸质文件材料归档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编目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2473" y="1703161"/>
            <a:ext cx="9748227" cy="273132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提取案卷信息，在南京宣恩档案管理系统（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http://115.25.60.228/ 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）录入电子档案条目。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6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档号：每个部门分配一个号，请联系档案馆。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6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案卷题名：由立卷人拟写。应准确概括本卷文件材料主要制发机关、内容、文种，文字力求简练、明确。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6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起止时间：案卷内文件材料日期（审批通过）跨度范围，精确到日，格式“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YYYYMMDD-YYYYMMDD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6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页数：卷内文件材料的起止页码。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6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保管期限：查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部门归档范围和保管期限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30106" y="835584"/>
            <a:ext cx="10716461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按照案卷封皮、卷内文件目录、卷内文件材料和备考表的顺序组建案卷。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8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在档案管理系统中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打印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案卷封皮、卷内文件目录，从档案馆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领取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备考表。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8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案卷如存在文件材料缺失、破损等情况，应在卷内备考表注明哪份文件材料，出了什么问题，是什么原因，并由填写人签字。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8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备考表也可注明参见情况，即注明与该卷文件材料有关系的其他案卷档号。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703513" y="142309"/>
            <a:ext cx="6192688" cy="55039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>
              <a:spcBef>
                <a:spcPct val="0"/>
              </a:spcBef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纸质文件材料归档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组卷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9727" y="2904894"/>
            <a:ext cx="2639790" cy="3496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127" y="2904892"/>
            <a:ext cx="2498766" cy="3496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766" y="2908496"/>
            <a:ext cx="2472397" cy="34928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6760" y="821808"/>
            <a:ext cx="6192688" cy="425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检查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归档案卷质量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5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形式完整：每份案卷包括案卷封皮、卷内文件目录、文件材料和备考表，且每页有顺序不间断页号。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5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全面：归档范围内的文件材料都应归档。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5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完整：附件、来文、同一内容的不同签字版本、签批单等附加性、过程性文件材料都应一同归档。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5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准确：不同年度的文件材料不能混放到一个案卷内。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5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原件：应将签字或盖章的纸质原件归档，无纸质文件材料的应将打印件归档。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lvl="1" indent="-285750">
              <a:lnSpc>
                <a:spcPts val="25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检查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信息化质量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5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案卷信息录入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南京宣恩档案管理系统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5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上传电子文件。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5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纸质文件和电子文件一一对应。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03513" y="142309"/>
            <a:ext cx="6192688" cy="55039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>
              <a:spcBef>
                <a:spcPct val="0"/>
              </a:spcBef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纸质文件材料归档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联系档案馆审核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00" y="1062403"/>
            <a:ext cx="4339103" cy="29805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4200" y="4032847"/>
            <a:ext cx="4339104" cy="24323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365" r="1096"/>
          <a:stretch>
            <a:fillRect/>
          </a:stretch>
        </p:blipFill>
        <p:spPr>
          <a:xfrm>
            <a:off x="6511641" y="679509"/>
            <a:ext cx="4987634" cy="30955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纸质文件材料归档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移交档案馆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0107" y="797690"/>
            <a:ext cx="54203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打印案卷移交目录。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3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案卷移交目录一式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两份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，一份由档案馆留存归档，一份由专（兼）职档案员留存备查。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3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移交人：专（兼）职档案员签字，并盖部门公章。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3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接收人：档案馆负责老师签字，并盖档案馆公章。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3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移交时间：归档时间。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3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接收时间：归档时间。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300"/>
              </a:lnSpc>
              <a:buFont typeface="Wingdings" panose="05000000000000000000" pitchFamily="2" charset="2"/>
              <a:buChar char="l"/>
              <a:defRPr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300"/>
              </a:lnSpc>
              <a:buFont typeface="Wingdings" panose="05000000000000000000" pitchFamily="2" charset="2"/>
              <a:buChar char="l"/>
              <a:defRPr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清点验收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3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移交档案时交接双方必须当面检查验收，检查归档文件材料是否完整、齐全，排列、书写是否符合要求，标题是否确切，凡不符合规定要求者，接收人应拒绝接收，并限期改正补交。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3" b="16463"/>
          <a:stretch>
            <a:fillRect/>
          </a:stretch>
        </p:blipFill>
        <p:spPr>
          <a:xfrm>
            <a:off x="6511641" y="4192879"/>
            <a:ext cx="4987634" cy="20793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/>
          <a:p>
            <a:r>
              <a:rPr lang="zh-CN" altLang="en-US"/>
              <a:t>纸质文件材料归档-移交档案馆</a:t>
            </a:r>
            <a:endParaRPr lang="zh-CN" altLang="en-US"/>
          </a:p>
        </p:txBody>
      </p:sp>
      <p:sp>
        <p:nvSpPr>
          <p:cNvPr id="55" name="椭圆 54"/>
          <p:cNvSpPr/>
          <p:nvPr>
            <p:custDataLst>
              <p:tags r:id="rId2"/>
            </p:custDataLst>
          </p:nvPr>
        </p:nvSpPr>
        <p:spPr>
          <a:xfrm>
            <a:off x="696112" y="2124709"/>
            <a:ext cx="3517135" cy="3517135"/>
          </a:xfrm>
          <a:prstGeom prst="ellipse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+mj-ea"/>
              <a:ea typeface="+mj-ea"/>
            </a:endParaRPr>
          </a:p>
        </p:txBody>
      </p:sp>
      <p:pic>
        <p:nvPicPr>
          <p:cNvPr id="56" name="图片"/>
          <p:cNvPicPr/>
          <p:nvPr>
            <p:custDataLst>
              <p:tags r:id="rId3"/>
            </p:custDataLst>
          </p:nvPr>
        </p:nvPicPr>
        <p:blipFill rotWithShape="1">
          <a:blip r:embed="rId4"/>
          <a:srcRect l="16889" r="16889"/>
          <a:stretch>
            <a:fillRect/>
          </a:stretch>
        </p:blipFill>
        <p:spPr>
          <a:xfrm>
            <a:off x="970280" y="1728470"/>
            <a:ext cx="3564000" cy="3564000"/>
          </a:xfrm>
          <a:prstGeom prst="ellipse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960292" y="2175437"/>
            <a:ext cx="6426857" cy="15553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案卷移交目录一式两份，一份由档案馆留存归档，一份由专（兼）职档案员留存备查。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移交人：专（兼）职档案员签字，并盖部门公章。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接收人：档案馆负责老师签字，并盖档案馆公章。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移交时间：归档时间。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接收时间：归档时间。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959022" y="1675628"/>
            <a:ext cx="6426857" cy="49979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打印案卷移交目录。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4959657" y="5031917"/>
            <a:ext cx="6426857" cy="15553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移交档案时交接双方必须当面检查验收，检查归档文件材料是否完整、齐全，排列、书写是否符合要求，标题是否确切，凡不符合规定要求者，接收人应拒绝接收，并限期改正补交。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4959022" y="4471783"/>
            <a:ext cx="6426857" cy="49979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清点验收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档案员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移交档案馆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3173" y="1326576"/>
            <a:ext cx="5913473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移交时间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3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党群类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行政类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档案应当在次年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月底前归档。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3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教学类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档案应当在次学年寒假前归档。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3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科研类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档案应当在项目完成后两个月内归档。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3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基本建设类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档案应当在项目竣工结算后三个月内归档。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3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其他类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档案根据实际情况及时归档。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ts val="2300"/>
              </a:lnSpc>
              <a:defRPr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5748" y="922652"/>
            <a:ext cx="4534653" cy="35973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矩形 45"/>
          <p:cNvSpPr/>
          <p:nvPr/>
        </p:nvSpPr>
        <p:spPr>
          <a:xfrm>
            <a:off x="-348343" y="2389595"/>
            <a:ext cx="12816113" cy="1291720"/>
          </a:xfrm>
          <a:prstGeom prst="rect">
            <a:avLst/>
          </a:prstGeom>
          <a:solidFill>
            <a:srgbClr val="005B9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0" name="组合 84"/>
          <p:cNvGrpSpPr/>
          <p:nvPr/>
        </p:nvGrpSpPr>
        <p:grpSpPr>
          <a:xfrm>
            <a:off x="1821741" y="1986529"/>
            <a:ext cx="2113724" cy="2113724"/>
            <a:chOff x="1041891" y="2887277"/>
            <a:chExt cx="1036261" cy="1036518"/>
          </a:xfrm>
          <a:solidFill>
            <a:schemeClr val="bg1"/>
          </a:solidFill>
        </p:grpSpPr>
        <p:sp>
          <p:nvSpPr>
            <p:cNvPr id="1048653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grpFill/>
            <a:ln w="88900" cap="flat" cmpd="sng" algn="ctr">
              <a:noFill/>
              <a:prstDash val="solid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185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5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8654" name="Text Box 58"/>
            <p:cNvSpPr txBox="1">
              <a:spLocks noChangeArrowheads="1"/>
            </p:cNvSpPr>
            <p:nvPr/>
          </p:nvSpPr>
          <p:spPr bwMode="auto">
            <a:xfrm>
              <a:off x="1160143" y="3077928"/>
              <a:ext cx="782642" cy="7089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defTabSz="12185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795" kern="0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en-US" altLang="zh-CN" sz="8795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191000" y="2685176"/>
            <a:ext cx="10515601" cy="775224"/>
          </a:xfrm>
          <a:prstGeom prst="rect">
            <a:avLst/>
          </a:prstGeom>
        </p:spPr>
        <p:txBody>
          <a:bodyPr/>
          <a:lstStyle/>
          <a:p>
            <a:r>
              <a:rPr lang="zh-CN" altLang="en-US" sz="4265" b="1" kern="12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4265" b="1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电子文件归档</a:t>
            </a:r>
            <a:endParaRPr lang="zh-CN" altLang="en-US" sz="4265" b="1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08872" y="143456"/>
            <a:ext cx="584370" cy="405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313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C72575-F5BF-4A4E-96A1-DB1197321E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910089" y="726091"/>
            <a:ext cx="7105145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电子文件：指归档范围内电子形式存在的文件。包括但不限于：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办公自动化系统中的文件。可用虚拟打印机打印成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PDF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归档。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无原件的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PDF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扫描件。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无纸质原件的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文件。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清晰的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PNG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TIFF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JPG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或其他格式的文件。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电子文件的整理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88404" y="1055635"/>
            <a:ext cx="5993508" cy="3211730"/>
            <a:chOff x="1639489" y="1815136"/>
            <a:chExt cx="4966629" cy="2598113"/>
          </a:xfrm>
        </p:grpSpPr>
        <p:sp>
          <p:nvSpPr>
            <p:cNvPr id="27" name="TextBox 26"/>
            <p:cNvSpPr txBox="1"/>
            <p:nvPr/>
          </p:nvSpPr>
          <p:spPr>
            <a:xfrm>
              <a:off x="5476713" y="2420885"/>
              <a:ext cx="1129405" cy="1281369"/>
            </a:xfrm>
            <a:prstGeom prst="rect">
              <a:avLst/>
            </a:prstGeom>
            <a:noFill/>
            <a:ln>
              <a:solidFill>
                <a:srgbClr val="1F497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图例：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流程图: 多文档 5"/>
            <p:cNvSpPr/>
            <p:nvPr/>
          </p:nvSpPr>
          <p:spPr>
            <a:xfrm>
              <a:off x="3733979" y="2315626"/>
              <a:ext cx="894779" cy="360040"/>
            </a:xfrm>
            <a:prstGeom prst="flowChartMulti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/>
                  </a:solidFill>
                  <a:cs typeface="+mn-ea"/>
                  <a:sym typeface="+mn-lt"/>
                </a:rPr>
                <a:t>档案类型</a:t>
              </a:r>
              <a:endParaRPr lang="en-US" altLang="zh-CN" sz="10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000" dirty="0">
                  <a:solidFill>
                    <a:schemeClr val="tx1"/>
                  </a:solidFill>
                  <a:cs typeface="+mn-ea"/>
                  <a:sym typeface="+mn-lt"/>
                </a:rPr>
                <a:t>如：党群</a:t>
              </a:r>
              <a:endParaRPr lang="zh-CN" alt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7" name="肘形连接符 6"/>
            <p:cNvCxnSpPr>
              <a:stCxn id="6" idx="2"/>
              <a:endCxn id="8" idx="0"/>
            </p:cNvCxnSpPr>
            <p:nvPr/>
          </p:nvCxnSpPr>
          <p:spPr>
            <a:xfrm rot="16200000" flipH="1">
              <a:off x="4428475" y="2352705"/>
              <a:ext cx="238385" cy="85703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流程图: 多文档 7"/>
            <p:cNvSpPr/>
            <p:nvPr/>
          </p:nvSpPr>
          <p:spPr>
            <a:xfrm>
              <a:off x="4651744" y="2900417"/>
              <a:ext cx="570401" cy="360040"/>
            </a:xfrm>
            <a:prstGeom prst="flowChartMulti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/>
                  </a:solidFill>
                  <a:cs typeface="+mn-ea"/>
                  <a:sym typeface="+mn-lt"/>
                </a:rPr>
                <a:t>案卷</a:t>
              </a:r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3</a:t>
              </a:r>
              <a:endParaRPr lang="zh-CN" alt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流程图: 多文档 8"/>
            <p:cNvSpPr/>
            <p:nvPr/>
          </p:nvSpPr>
          <p:spPr>
            <a:xfrm>
              <a:off x="2820092" y="2900417"/>
              <a:ext cx="577578" cy="360040"/>
            </a:xfrm>
            <a:prstGeom prst="flowChartMulti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cs typeface="+mn-ea"/>
                  <a:sym typeface="+mn-lt"/>
                </a:rPr>
                <a:t>案卷</a:t>
              </a:r>
              <a:r>
                <a:rPr lang="en-US" altLang="zh-CN" sz="1050" dirty="0">
                  <a:solidFill>
                    <a:schemeClr val="tx1"/>
                  </a:solidFill>
                  <a:cs typeface="+mn-ea"/>
                  <a:sym typeface="+mn-lt"/>
                </a:rPr>
                <a:t>1</a:t>
              </a:r>
              <a:endParaRPr lang="zh-CN" altLang="en-US" sz="10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肘形连接符 9"/>
            <p:cNvCxnSpPr>
              <a:stCxn id="6" idx="2"/>
              <a:endCxn id="9" idx="0"/>
            </p:cNvCxnSpPr>
            <p:nvPr/>
          </p:nvCxnSpPr>
          <p:spPr>
            <a:xfrm rot="5400000">
              <a:off x="3514690" y="2295959"/>
              <a:ext cx="238385" cy="97053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流程图: 文档 10"/>
            <p:cNvSpPr/>
            <p:nvPr/>
          </p:nvSpPr>
          <p:spPr>
            <a:xfrm>
              <a:off x="1639489" y="3463386"/>
              <a:ext cx="688361" cy="360040"/>
            </a:xfrm>
            <a:prstGeom prst="flowChart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1 </a:t>
              </a:r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文件标题</a:t>
              </a:r>
              <a:endParaRPr lang="zh-CN" alt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流程图: 文档 11"/>
            <p:cNvSpPr/>
            <p:nvPr/>
          </p:nvSpPr>
          <p:spPr>
            <a:xfrm>
              <a:off x="2721214" y="3450095"/>
              <a:ext cx="698965" cy="360040"/>
            </a:xfrm>
            <a:prstGeom prst="flowChart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2 </a:t>
              </a:r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文件标题</a:t>
              </a:r>
              <a:endParaRPr lang="zh-CN" alt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流程图: 文档 12"/>
            <p:cNvSpPr/>
            <p:nvPr/>
          </p:nvSpPr>
          <p:spPr>
            <a:xfrm>
              <a:off x="2890250" y="4053209"/>
              <a:ext cx="504056" cy="360040"/>
            </a:xfrm>
            <a:prstGeom prst="flowChart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文件</a:t>
              </a: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1</a:t>
              </a:r>
              <a:endParaRPr lang="zh-CN" alt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流程图: 文档 13"/>
            <p:cNvSpPr/>
            <p:nvPr/>
          </p:nvSpPr>
          <p:spPr>
            <a:xfrm>
              <a:off x="5051560" y="4035820"/>
              <a:ext cx="504056" cy="360040"/>
            </a:xfrm>
            <a:prstGeom prst="flowChart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…….</a:t>
              </a:r>
              <a:endParaRPr lang="zh-CN" alt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流程图: 文档 14"/>
            <p:cNvSpPr/>
            <p:nvPr/>
          </p:nvSpPr>
          <p:spPr>
            <a:xfrm>
              <a:off x="4045096" y="4039923"/>
              <a:ext cx="504056" cy="360040"/>
            </a:xfrm>
            <a:prstGeom prst="flowChart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文件</a:t>
              </a: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2</a:t>
              </a:r>
              <a:endParaRPr lang="zh-CN" alt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流程图: 多文档 15"/>
            <p:cNvSpPr/>
            <p:nvPr/>
          </p:nvSpPr>
          <p:spPr>
            <a:xfrm>
              <a:off x="3939714" y="3463386"/>
              <a:ext cx="834220" cy="360040"/>
            </a:xfrm>
            <a:prstGeom prst="flowChartMulti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3 </a:t>
              </a:r>
              <a:r>
                <a:rPr lang="zh-CN" altLang="en-US" sz="1000" dirty="0">
                  <a:solidFill>
                    <a:schemeClr val="tx1"/>
                  </a:solidFill>
                  <a:cs typeface="+mn-ea"/>
                  <a:sym typeface="+mn-lt"/>
                </a:rPr>
                <a:t>文件标题</a:t>
              </a:r>
              <a:endParaRPr lang="zh-CN" alt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肘形连接符 16"/>
            <p:cNvCxnSpPr>
              <a:stCxn id="9" idx="2"/>
              <a:endCxn id="11" idx="0"/>
            </p:cNvCxnSpPr>
            <p:nvPr/>
          </p:nvCxnSpPr>
          <p:spPr>
            <a:xfrm rot="5400000">
              <a:off x="2417913" y="2812580"/>
              <a:ext cx="216563" cy="108504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连接符 17"/>
            <p:cNvCxnSpPr>
              <a:stCxn id="9" idx="2"/>
              <a:endCxn id="12" idx="0"/>
            </p:cNvCxnSpPr>
            <p:nvPr/>
          </p:nvCxnSpPr>
          <p:spPr>
            <a:xfrm rot="16200000" flipH="1">
              <a:off x="2968071" y="3347469"/>
              <a:ext cx="203273" cy="197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肘形连接符 18"/>
            <p:cNvCxnSpPr>
              <a:stCxn id="9" idx="2"/>
              <a:endCxn id="16" idx="0"/>
            </p:cNvCxnSpPr>
            <p:nvPr/>
          </p:nvCxnSpPr>
          <p:spPr>
            <a:xfrm rot="16200000" flipH="1">
              <a:off x="3633185" y="2682355"/>
              <a:ext cx="216563" cy="134549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肘形连接符 19"/>
            <p:cNvCxnSpPr>
              <a:stCxn id="16" idx="2"/>
              <a:endCxn id="13" idx="0"/>
            </p:cNvCxnSpPr>
            <p:nvPr/>
          </p:nvCxnSpPr>
          <p:spPr>
            <a:xfrm rot="5400000">
              <a:off x="3598839" y="3353232"/>
              <a:ext cx="243417" cy="115653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肘形连接符 20"/>
            <p:cNvCxnSpPr>
              <a:stCxn id="16" idx="2"/>
              <a:endCxn id="15" idx="0"/>
            </p:cNvCxnSpPr>
            <p:nvPr/>
          </p:nvCxnSpPr>
          <p:spPr>
            <a:xfrm rot="5400000">
              <a:off x="4182904" y="3924012"/>
              <a:ext cx="230132" cy="169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连接符 21"/>
            <p:cNvCxnSpPr>
              <a:stCxn id="16" idx="2"/>
              <a:endCxn id="14" idx="0"/>
            </p:cNvCxnSpPr>
            <p:nvPr/>
          </p:nvCxnSpPr>
          <p:spPr>
            <a:xfrm rot="16200000" flipH="1">
              <a:off x="4688187" y="3420419"/>
              <a:ext cx="226029" cy="100477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流程图: 文档 22"/>
            <p:cNvSpPr/>
            <p:nvPr/>
          </p:nvSpPr>
          <p:spPr>
            <a:xfrm>
              <a:off x="5983985" y="3275748"/>
              <a:ext cx="504056" cy="360040"/>
            </a:xfrm>
            <a:prstGeom prst="flowChart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流程图: 多文档 23"/>
            <p:cNvSpPr/>
            <p:nvPr/>
          </p:nvSpPr>
          <p:spPr>
            <a:xfrm>
              <a:off x="5982106" y="2780928"/>
              <a:ext cx="504056" cy="360040"/>
            </a:xfrm>
            <a:prstGeom prst="flowChartMulti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8339" y="2821965"/>
              <a:ext cx="503713" cy="211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文件夹</a:t>
              </a: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89973" y="3283218"/>
              <a:ext cx="386817" cy="211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文件</a:t>
              </a: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流程图: 多文档 30"/>
            <p:cNvSpPr/>
            <p:nvPr/>
          </p:nvSpPr>
          <p:spPr>
            <a:xfrm>
              <a:off x="3811044" y="2900417"/>
              <a:ext cx="544664" cy="360040"/>
            </a:xfrm>
            <a:prstGeom prst="flowChartMulti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/>
                  </a:solidFill>
                  <a:cs typeface="+mn-ea"/>
                  <a:sym typeface="+mn-lt"/>
                </a:rPr>
                <a:t>案卷</a:t>
              </a:r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2</a:t>
              </a:r>
              <a:endParaRPr lang="zh-CN" alt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32" name="肘形连接符 31"/>
            <p:cNvCxnSpPr>
              <a:stCxn id="6" idx="2"/>
              <a:endCxn id="31" idx="0"/>
            </p:cNvCxnSpPr>
            <p:nvPr/>
          </p:nvCxnSpPr>
          <p:spPr>
            <a:xfrm rot="16200000" flipH="1">
              <a:off x="4000805" y="2780374"/>
              <a:ext cx="238385" cy="17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流程图: 多文档 33"/>
            <p:cNvSpPr/>
            <p:nvPr/>
          </p:nvSpPr>
          <p:spPr>
            <a:xfrm>
              <a:off x="3906633" y="1815136"/>
              <a:ext cx="789269" cy="360040"/>
            </a:xfrm>
            <a:prstGeom prst="flowChartMulti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/>
                  </a:solidFill>
                  <a:cs typeface="+mn-ea"/>
                  <a:sym typeface="+mn-lt"/>
                </a:rPr>
                <a:t>部门名称</a:t>
              </a:r>
              <a:endParaRPr lang="zh-CN" alt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肘形连接符 31"/>
            <p:cNvCxnSpPr>
              <a:stCxn id="34" idx="2"/>
              <a:endCxn id="6" idx="0"/>
            </p:cNvCxnSpPr>
            <p:nvPr/>
          </p:nvCxnSpPr>
          <p:spPr>
            <a:xfrm rot="5400000">
              <a:off x="4167613" y="2236855"/>
              <a:ext cx="154085" cy="345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703515" y="191708"/>
            <a:ext cx="3960440" cy="5009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902277" y="4336157"/>
            <a:ext cx="10711387" cy="231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电子文件在案卷移交目录备注“电子”，不需要页数、封皮和备考表，整理方式如下：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98830" lvl="1" indent="-342900" defTabSz="913130">
              <a:lnSpc>
                <a:spcPts val="2500"/>
              </a:lnSpc>
              <a:buFont typeface="+mj-lt"/>
              <a:buAutoNum type="arabicPeriod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建立文件夹层级结构，每个案卷一个文件夹，将所属卷内文件放到对应文件夹。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98830" lvl="1" indent="-342900" defTabSz="913130">
              <a:lnSpc>
                <a:spcPts val="2500"/>
              </a:lnSpc>
              <a:buFont typeface="+mj-lt"/>
              <a:buAutoNum type="arabicPeriod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文件名称格式：“件号”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“空格”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“目录中文件标题”。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98830" lvl="1" indent="-342900" defTabSz="913130">
              <a:lnSpc>
                <a:spcPts val="2500"/>
              </a:lnSpc>
              <a:buFont typeface="+mj-lt"/>
              <a:buAutoNum type="arabicPeriod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一份文件有多个材料的，新建一个文件夹，文件夹名称格式见上一条，将该文件所有材料放入该文件夹中。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98830" lvl="1" indent="-342900" defTabSz="913130">
              <a:lnSpc>
                <a:spcPts val="2500"/>
              </a:lnSpc>
              <a:buFont typeface="+mj-lt"/>
              <a:buAutoNum type="arabicPeriod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电子文件和纸质档案填写同一份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案卷移交目录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，备注“电子”。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98830" lvl="1" indent="-342900" defTabSz="913130">
              <a:lnSpc>
                <a:spcPts val="2500"/>
              </a:lnSpc>
              <a:buFont typeface="+mj-lt"/>
              <a:buAutoNum type="arabicPeriod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电子档案移交时需将文件夹结构压缩，随同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案卷移交目录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一同移交。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矩形 45"/>
          <p:cNvSpPr/>
          <p:nvPr/>
        </p:nvSpPr>
        <p:spPr>
          <a:xfrm>
            <a:off x="-232228" y="2389595"/>
            <a:ext cx="12729028" cy="1291720"/>
          </a:xfrm>
          <a:prstGeom prst="rect">
            <a:avLst/>
          </a:prstGeom>
          <a:solidFill>
            <a:srgbClr val="005B9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0" name="组合 84"/>
          <p:cNvGrpSpPr/>
          <p:nvPr/>
        </p:nvGrpSpPr>
        <p:grpSpPr>
          <a:xfrm>
            <a:off x="1821741" y="1986529"/>
            <a:ext cx="2113724" cy="2113724"/>
            <a:chOff x="1041891" y="2887277"/>
            <a:chExt cx="1036261" cy="1036518"/>
          </a:xfrm>
          <a:solidFill>
            <a:schemeClr val="bg1"/>
          </a:solidFill>
        </p:grpSpPr>
        <p:sp>
          <p:nvSpPr>
            <p:cNvPr id="1048653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grpFill/>
            <a:ln w="88900" cap="flat" cmpd="sng" algn="ctr">
              <a:noFill/>
              <a:prstDash val="solid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185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5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8654" name="Text Box 58"/>
            <p:cNvSpPr txBox="1">
              <a:spLocks noChangeArrowheads="1"/>
            </p:cNvSpPr>
            <p:nvPr/>
          </p:nvSpPr>
          <p:spPr bwMode="auto">
            <a:xfrm>
              <a:off x="1160143" y="3077928"/>
              <a:ext cx="782642" cy="7089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defTabSz="12185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795" kern="0" dirty="0"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en-US" altLang="zh-CN" sz="8795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191000" y="2685176"/>
            <a:ext cx="10515601" cy="775224"/>
          </a:xfrm>
          <a:prstGeom prst="rect">
            <a:avLst/>
          </a:prstGeom>
        </p:spPr>
        <p:txBody>
          <a:bodyPr/>
          <a:lstStyle/>
          <a:p>
            <a:r>
              <a:rPr lang="zh-CN" altLang="en-US" sz="4265" b="1" kern="12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4265" b="1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声像档案归档</a:t>
            </a:r>
            <a:endParaRPr lang="zh-CN" altLang="en-US" sz="4265" b="1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08872" y="143456"/>
            <a:ext cx="584370" cy="405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313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C72575-F5BF-4A4E-96A1-DB1197321E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/>
          <p:nvPr/>
        </p:nvSpPr>
        <p:spPr>
          <a:xfrm>
            <a:off x="1003033" y="323807"/>
            <a:ext cx="6345115" cy="5079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362075" y="118494"/>
            <a:ext cx="9824160" cy="549496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65193" y="1185508"/>
            <a:ext cx="8878987" cy="5008429"/>
            <a:chOff x="2101127" y="1286860"/>
            <a:chExt cx="6379241" cy="5008430"/>
          </a:xfrm>
        </p:grpSpPr>
        <p:sp>
          <p:nvSpPr>
            <p:cNvPr id="2" name="矩形 1"/>
            <p:cNvSpPr/>
            <p:nvPr/>
          </p:nvSpPr>
          <p:spPr bwMode="auto">
            <a:xfrm>
              <a:off x="2107726" y="1286860"/>
              <a:ext cx="565813" cy="72008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10" tIns="45703" rIns="91410" bIns="45703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2396454" y="1286860"/>
              <a:ext cx="6076126" cy="72008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287902" tIns="45703" rIns="91410" bIns="45703" numCol="1" rtlCol="0" anchor="ctr" anchorCtr="0" compatLnSpc="1"/>
            <a:lstStyle/>
            <a:p>
              <a:pPr defTabSz="779145"/>
              <a:r>
                <a:rPr lang="zh-CN" altLang="en-US" sz="2400" dirty="0">
                  <a:latin typeface="+mn-lt"/>
                  <a:ea typeface="+mn-ea"/>
                  <a:cs typeface="+mn-ea"/>
                  <a:sym typeface="+mn-lt"/>
                </a:rPr>
                <a:t>档案员职责</a:t>
              </a:r>
              <a:r>
                <a:rPr lang="en-US" altLang="zh-CN" sz="1400" b="1" dirty="0">
                  <a:latin typeface="+mn-lt"/>
                  <a:ea typeface="+mn-ea"/>
                  <a:cs typeface="+mn-ea"/>
                  <a:sym typeface="+mn-lt"/>
                </a:rPr>
                <a:t>…………………………………………………………………..……...……………………1</a:t>
              </a:r>
              <a:endParaRPr lang="zh-CN" altLang="en-US" sz="14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2101127" y="2077138"/>
              <a:ext cx="565813" cy="72008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10" tIns="45703" rIns="91410" bIns="45703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2389855" y="2077138"/>
              <a:ext cx="6076126" cy="72008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287902" tIns="45703" rIns="91410" bIns="45703" numCol="1" rtlCol="0" anchor="ctr" anchorCtr="0" compatLnSpc="1"/>
            <a:lstStyle/>
            <a:p>
              <a:pPr defTabSz="779145"/>
              <a:r>
                <a:rPr lang="zh-CN" altLang="en-US" sz="2400" dirty="0">
                  <a:latin typeface="+mn-lt"/>
                  <a:ea typeface="+mn-ea"/>
                  <a:cs typeface="+mn-ea"/>
                  <a:sym typeface="+mn-lt"/>
                </a:rPr>
                <a:t>纸质文件材料归档</a:t>
              </a:r>
              <a:r>
                <a:rPr lang="en-US" altLang="zh-CN" sz="1400" b="1" dirty="0">
                  <a:latin typeface="+mn-lt"/>
                  <a:ea typeface="+mn-ea"/>
                  <a:cs typeface="+mn-ea"/>
                  <a:sym typeface="+mn-lt"/>
                </a:rPr>
                <a:t>…………..………………………………………………..…………………....3</a:t>
              </a:r>
              <a:endParaRPr lang="zh-CN" altLang="en-US" sz="14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2101127" y="2869226"/>
              <a:ext cx="565813" cy="72008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10" tIns="45703" rIns="91410" bIns="45703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2389855" y="2869226"/>
              <a:ext cx="6076126" cy="72008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287902" tIns="45703" rIns="91410" bIns="45703" numCol="1" rtlCol="0" anchor="ctr" anchorCtr="0" compatLnSpc="1"/>
            <a:lstStyle/>
            <a:p>
              <a:pPr defTabSz="779145"/>
              <a:r>
                <a:rPr lang="zh-CN" altLang="en-US" sz="2400" dirty="0">
                  <a:latin typeface="+mn-lt"/>
                  <a:ea typeface="+mn-ea"/>
                  <a:cs typeface="+mn-ea"/>
                  <a:sym typeface="+mn-lt"/>
                </a:rPr>
                <a:t>电子文件归档</a:t>
              </a:r>
              <a:r>
                <a:rPr lang="en-US" altLang="zh-CN" sz="1400" b="1" dirty="0">
                  <a:latin typeface="+mn-lt"/>
                  <a:ea typeface="+mn-ea"/>
                  <a:cs typeface="+mn-ea"/>
                  <a:sym typeface="+mn-lt"/>
                </a:rPr>
                <a:t>……………………………………………………………………..…………………..14</a:t>
              </a:r>
              <a:endParaRPr lang="zh-CN" altLang="en-US" sz="14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2115514" y="3686964"/>
              <a:ext cx="565813" cy="72008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10" tIns="45703" rIns="91410" bIns="45703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2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2404242" y="3677439"/>
              <a:ext cx="6076126" cy="72008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287902" tIns="45703" rIns="91410" bIns="45703" numCol="1" rtlCol="0" anchor="ctr" anchorCtr="0" compatLnSpc="1"/>
            <a:lstStyle/>
            <a:p>
              <a:pPr defTabSz="779145"/>
              <a:r>
                <a:rPr lang="zh-CN" altLang="en-US" sz="2400" dirty="0">
                  <a:latin typeface="+mn-lt"/>
                  <a:ea typeface="+mn-ea"/>
                  <a:cs typeface="+mn-ea"/>
                  <a:sym typeface="+mn-lt"/>
                </a:rPr>
                <a:t>声像档案归档</a:t>
              </a:r>
              <a:r>
                <a:rPr lang="en-US" altLang="zh-CN" sz="1400" b="1" dirty="0">
                  <a:latin typeface="+mn-lt"/>
                  <a:ea typeface="+mn-ea"/>
                  <a:cs typeface="+mn-ea"/>
                  <a:sym typeface="+mn-lt"/>
                </a:rPr>
                <a:t>…………………………………………………………………………..………...…..16</a:t>
              </a:r>
              <a:endParaRPr lang="zh-CN" altLang="en-US" sz="14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2115514" y="4398589"/>
              <a:ext cx="565813" cy="8191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10" tIns="45703" rIns="91410" bIns="45703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zh-CN" altLang="en-US" sz="2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404242" y="4532542"/>
              <a:ext cx="6076126" cy="17627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287902" tIns="45703" rIns="91410" bIns="45703" numCol="1" rtlCol="0" anchor="ctr" anchorCtr="0" compatLnSpc="1"/>
            <a:lstStyle/>
            <a:p>
              <a:pPr defTabSz="779145">
                <a:lnSpc>
                  <a:spcPts val="2500"/>
                </a:lnSpc>
              </a:pPr>
              <a:r>
                <a:rPr lang="zh-CN" altLang="en-US" sz="2400" dirty="0">
                  <a:latin typeface="+mn-lt"/>
                  <a:ea typeface="+mn-ea"/>
                  <a:cs typeface="+mn-ea"/>
                  <a:sym typeface="+mn-lt"/>
                </a:rPr>
                <a:t>附件</a:t>
              </a:r>
              <a:r>
                <a:rPr lang="en-US" altLang="zh-CN" sz="1400" b="1" dirty="0">
                  <a:latin typeface="+mn-lt"/>
                  <a:ea typeface="+mn-ea"/>
                  <a:cs typeface="+mn-ea"/>
                  <a:sym typeface="+mn-lt"/>
                </a:rPr>
                <a:t>………………………………………………………………………………………..……………….…19</a:t>
              </a:r>
              <a:endParaRPr lang="en-US" altLang="zh-CN" sz="1400" b="1" dirty="0">
                <a:latin typeface="+mn-lt"/>
                <a:ea typeface="+mn-ea"/>
                <a:cs typeface="+mn-ea"/>
                <a:sym typeface="+mn-lt"/>
              </a:endParaRPr>
            </a:p>
            <a:p>
              <a:pPr lvl="1" defTabSz="779145">
                <a:lnSpc>
                  <a:spcPct val="1500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①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归档范围和保管期限表</a:t>
              </a:r>
              <a:r>
                <a:rPr lang="en-US" altLang="zh-CN" sz="1400" b="1" dirty="0">
                  <a:latin typeface="+mn-lt"/>
                  <a:ea typeface="+mn-ea"/>
                  <a:cs typeface="+mn-ea"/>
                  <a:sym typeface="+mn-lt"/>
                </a:rPr>
                <a:t>…………………………………………………….…….….….……20</a:t>
              </a:r>
              <a:endParaRPr lang="en-US" altLang="zh-CN" sz="1400" b="1" dirty="0">
                <a:latin typeface="+mn-lt"/>
                <a:ea typeface="+mn-ea"/>
                <a:cs typeface="+mn-ea"/>
                <a:sym typeface="+mn-lt"/>
              </a:endParaRPr>
            </a:p>
            <a:p>
              <a:pPr lvl="1" defTabSz="779145">
                <a:lnSpc>
                  <a:spcPct val="1500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②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档号构成</a:t>
              </a:r>
              <a:r>
                <a:rPr lang="en-US" altLang="zh-CN" sz="1400" b="1" dirty="0">
                  <a:latin typeface="+mn-lt"/>
                  <a:ea typeface="+mn-ea"/>
                  <a:cs typeface="+mn-ea"/>
                  <a:sym typeface="+mn-lt"/>
                </a:rPr>
                <a:t>……………………………………………...……………………………….…..…….…58</a:t>
              </a:r>
              <a:endParaRPr lang="en-US" altLang="zh-CN" sz="1400" b="1" dirty="0">
                <a:latin typeface="+mn-lt"/>
                <a:ea typeface="+mn-ea"/>
                <a:cs typeface="+mn-ea"/>
                <a:sym typeface="+mn-lt"/>
              </a:endParaRPr>
            </a:p>
            <a:p>
              <a:pPr lvl="1" defTabSz="779145">
                <a:lnSpc>
                  <a:spcPct val="1500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③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分类编号</a:t>
              </a:r>
              <a:r>
                <a:rPr lang="en-US" altLang="zh-CN" sz="1400" b="1" dirty="0">
                  <a:latin typeface="+mn-lt"/>
                  <a:ea typeface="+mn-ea"/>
                  <a:cs typeface="+mn-ea"/>
                  <a:sym typeface="+mn-lt"/>
                </a:rPr>
                <a:t>………………………………………..…………………….……………….…..….……62</a:t>
              </a:r>
              <a:endParaRPr lang="en-US" altLang="zh-CN" sz="14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声像档案归档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整理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内容占位符 2"/>
          <p:cNvSpPr>
            <a:spLocks noGrp="1"/>
          </p:cNvSpPr>
          <p:nvPr>
            <p:ph idx="4294967295"/>
          </p:nvPr>
        </p:nvSpPr>
        <p:spPr>
          <a:xfrm>
            <a:off x="959785" y="841877"/>
            <a:ext cx="10508316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整理</a:t>
            </a:r>
            <a:endParaRPr lang="en-US" altLang="zh-CN" sz="1800" b="1" kern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数码照片和音视频档案应在计算机中按照“年度</a:t>
            </a:r>
            <a:r>
              <a:rPr lang="en-US" altLang="zh-CN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</a:t>
            </a:r>
            <a:r>
              <a:rPr lang="zh-CN" alt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部门”建立层级文件夹进行分类存储。</a:t>
            </a:r>
            <a:endParaRPr lang="en-US" altLang="zh-CN" sz="1800" kern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命名</a:t>
            </a:r>
            <a:endParaRPr lang="en-US" altLang="zh-CN" sz="1800" b="1" kern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单个文件按照“序号</a:t>
            </a:r>
            <a:r>
              <a:rPr lang="en-US" altLang="zh-CN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  <a:r>
              <a:rPr lang="zh-CN" alt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空格</a:t>
            </a:r>
            <a:r>
              <a:rPr lang="en-US" altLang="zh-CN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  <a:r>
              <a:rPr lang="zh-CN" alt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活动名称”命名，序号和活动名称来源于目录中的信息，有多张图片的事件按“序号</a:t>
            </a:r>
            <a:r>
              <a:rPr lang="en-US" altLang="zh-CN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  <a:r>
              <a:rPr lang="zh-CN" alt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空格</a:t>
            </a:r>
            <a:r>
              <a:rPr lang="en-US" altLang="zh-CN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  <a:r>
              <a:rPr lang="zh-CN" alt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活动名称”建立文件夹。</a:t>
            </a:r>
            <a:endParaRPr lang="zh-CN" altLang="en-US" sz="1800" kern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891444" y="3062767"/>
            <a:ext cx="6823457" cy="3477640"/>
            <a:chOff x="1430324" y="2371807"/>
            <a:chExt cx="5654379" cy="2700339"/>
          </a:xfrm>
        </p:grpSpPr>
        <p:sp>
          <p:nvSpPr>
            <p:cNvPr id="3" name="流程图: 多文档 2"/>
            <p:cNvSpPr/>
            <p:nvPr/>
          </p:nvSpPr>
          <p:spPr>
            <a:xfrm>
              <a:off x="2816856" y="2371807"/>
              <a:ext cx="691050" cy="360040"/>
            </a:xfrm>
            <a:prstGeom prst="flowChartMulti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/>
                  </a:solidFill>
                  <a:cs typeface="+mn-ea"/>
                  <a:sym typeface="+mn-lt"/>
                </a:rPr>
                <a:t>部门名称</a:t>
              </a:r>
              <a:endParaRPr lang="zh-CN" alt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流程图: 多文档 6"/>
            <p:cNvSpPr/>
            <p:nvPr/>
          </p:nvSpPr>
          <p:spPr>
            <a:xfrm>
              <a:off x="2768284" y="3068960"/>
              <a:ext cx="604383" cy="360040"/>
            </a:xfrm>
            <a:prstGeom prst="flowChartMulti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cs typeface="+mn-ea"/>
                  <a:sym typeface="+mn-lt"/>
                </a:rPr>
                <a:t>声像</a:t>
              </a:r>
              <a:endParaRPr lang="zh-CN" altLang="en-US" sz="10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肘形连接符 8"/>
            <p:cNvCxnSpPr>
              <a:stCxn id="3" idx="2"/>
              <a:endCxn id="7" idx="0"/>
            </p:cNvCxnSpPr>
            <p:nvPr/>
          </p:nvCxnSpPr>
          <p:spPr>
            <a:xfrm rot="5400000">
              <a:off x="2937818" y="2892450"/>
              <a:ext cx="350748" cy="227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流程图: 文档 9"/>
            <p:cNvSpPr/>
            <p:nvPr/>
          </p:nvSpPr>
          <p:spPr>
            <a:xfrm>
              <a:off x="1718356" y="3734926"/>
              <a:ext cx="504056" cy="360040"/>
            </a:xfrm>
            <a:prstGeom prst="flowChart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1 </a:t>
              </a:r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名称</a:t>
              </a:r>
              <a:endParaRPr lang="zh-CN" alt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流程图: 文档 10"/>
            <p:cNvSpPr/>
            <p:nvPr/>
          </p:nvSpPr>
          <p:spPr>
            <a:xfrm>
              <a:off x="2771671" y="3721637"/>
              <a:ext cx="504056" cy="360040"/>
            </a:xfrm>
            <a:prstGeom prst="flowChart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2 </a:t>
              </a:r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名称</a:t>
              </a:r>
              <a:endParaRPr lang="zh-CN" alt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流程图: 文档 11"/>
            <p:cNvSpPr/>
            <p:nvPr/>
          </p:nvSpPr>
          <p:spPr>
            <a:xfrm>
              <a:off x="2890250" y="4437112"/>
              <a:ext cx="504056" cy="360040"/>
            </a:xfrm>
            <a:prstGeom prst="flowChart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图片</a:t>
              </a: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1</a:t>
              </a:r>
              <a:endParaRPr lang="zh-CN" alt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流程图: 文档 12"/>
            <p:cNvSpPr/>
            <p:nvPr/>
          </p:nvSpPr>
          <p:spPr>
            <a:xfrm>
              <a:off x="5051560" y="4419720"/>
              <a:ext cx="504056" cy="360040"/>
            </a:xfrm>
            <a:prstGeom prst="flowChart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…….</a:t>
              </a:r>
              <a:endParaRPr lang="zh-CN" alt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流程图: 文档 13"/>
            <p:cNvSpPr/>
            <p:nvPr/>
          </p:nvSpPr>
          <p:spPr>
            <a:xfrm>
              <a:off x="3991522" y="4423823"/>
              <a:ext cx="504056" cy="360040"/>
            </a:xfrm>
            <a:prstGeom prst="flowChart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图片</a:t>
              </a: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2</a:t>
              </a:r>
              <a:endParaRPr lang="zh-CN" alt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流程图: 多文档 14"/>
            <p:cNvSpPr/>
            <p:nvPr/>
          </p:nvSpPr>
          <p:spPr>
            <a:xfrm>
              <a:off x="3946190" y="3734926"/>
              <a:ext cx="698965" cy="360040"/>
            </a:xfrm>
            <a:prstGeom prst="flowChartMulti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3 </a:t>
              </a:r>
              <a:r>
                <a:rPr lang="zh-CN" altLang="en-US" sz="1000" dirty="0">
                  <a:solidFill>
                    <a:schemeClr val="tx1"/>
                  </a:solidFill>
                  <a:cs typeface="+mn-ea"/>
                  <a:sym typeface="+mn-lt"/>
                </a:rPr>
                <a:t>名称</a:t>
              </a:r>
              <a:endParaRPr lang="zh-CN" altLang="en-US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肘形连接符 15"/>
            <p:cNvCxnSpPr>
              <a:stCxn id="7" idx="2"/>
              <a:endCxn id="10" idx="0"/>
            </p:cNvCxnSpPr>
            <p:nvPr/>
          </p:nvCxnSpPr>
          <p:spPr>
            <a:xfrm rot="5400000">
              <a:off x="2339636" y="3046113"/>
              <a:ext cx="319561" cy="105806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肘形连接符 16"/>
            <p:cNvCxnSpPr>
              <a:stCxn id="7" idx="2"/>
              <a:endCxn id="11" idx="0"/>
            </p:cNvCxnSpPr>
            <p:nvPr/>
          </p:nvCxnSpPr>
          <p:spPr>
            <a:xfrm rot="5400000">
              <a:off x="2872938" y="3566126"/>
              <a:ext cx="306273" cy="474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连接符 17"/>
            <p:cNvCxnSpPr>
              <a:stCxn id="7" idx="2"/>
              <a:endCxn id="15" idx="0"/>
            </p:cNvCxnSpPr>
            <p:nvPr/>
          </p:nvCxnSpPr>
          <p:spPr>
            <a:xfrm rot="16200000" flipH="1">
              <a:off x="3526323" y="2917490"/>
              <a:ext cx="319561" cy="131531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肘形连接符 18"/>
            <p:cNvCxnSpPr>
              <a:stCxn id="15" idx="2"/>
              <a:endCxn id="12" idx="0"/>
            </p:cNvCxnSpPr>
            <p:nvPr/>
          </p:nvCxnSpPr>
          <p:spPr>
            <a:xfrm rot="5400000">
              <a:off x="3516783" y="3706826"/>
              <a:ext cx="355782" cy="110479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肘形连接符 19"/>
            <p:cNvCxnSpPr>
              <a:stCxn id="15" idx="2"/>
              <a:endCxn id="14" idx="0"/>
            </p:cNvCxnSpPr>
            <p:nvPr/>
          </p:nvCxnSpPr>
          <p:spPr>
            <a:xfrm rot="5400000">
              <a:off x="4074064" y="4250818"/>
              <a:ext cx="342493" cy="351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肘形连接符 20"/>
            <p:cNvCxnSpPr>
              <a:stCxn id="15" idx="2"/>
              <a:endCxn id="13" idx="0"/>
            </p:cNvCxnSpPr>
            <p:nvPr/>
          </p:nvCxnSpPr>
          <p:spPr>
            <a:xfrm rot="16200000" flipH="1">
              <a:off x="4606134" y="3722265"/>
              <a:ext cx="338390" cy="105652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流程图: 文档 26"/>
            <p:cNvSpPr/>
            <p:nvPr/>
          </p:nvSpPr>
          <p:spPr>
            <a:xfrm>
              <a:off x="6473825" y="3275748"/>
              <a:ext cx="504056" cy="360040"/>
            </a:xfrm>
            <a:prstGeom prst="flowChart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流程图: 多文档 27"/>
            <p:cNvSpPr/>
            <p:nvPr/>
          </p:nvSpPr>
          <p:spPr>
            <a:xfrm>
              <a:off x="6471945" y="2780928"/>
              <a:ext cx="504056" cy="360040"/>
            </a:xfrm>
            <a:prstGeom prst="flowChartMultidocument">
              <a:avLst/>
            </a:prstGeom>
            <a:noFill/>
            <a:ln w="127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48068" y="2814495"/>
              <a:ext cx="503713" cy="203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文件夹</a:t>
              </a: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49701" y="3275748"/>
              <a:ext cx="386817" cy="203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文件</a:t>
              </a: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96137" y="2420886"/>
              <a:ext cx="1288566" cy="1285861"/>
            </a:xfrm>
            <a:prstGeom prst="rect">
              <a:avLst/>
            </a:prstGeom>
            <a:noFill/>
            <a:ln>
              <a:solidFill>
                <a:srgbClr val="1F497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图例：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圆角矩形标注 34"/>
            <p:cNvSpPr/>
            <p:nvPr/>
          </p:nvSpPr>
          <p:spPr>
            <a:xfrm>
              <a:off x="5961856" y="4005064"/>
              <a:ext cx="914400" cy="612648"/>
            </a:xfrm>
            <a:prstGeom prst="wedgeRoundRectCallout">
              <a:avLst>
                <a:gd name="adj1" fmla="val -187499"/>
                <a:gd name="adj2" fmla="val -6866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  <a:cs typeface="+mn-ea"/>
                  <a:sym typeface="+mn-lt"/>
                </a:rPr>
                <a:t>有多张图片的事件</a:t>
              </a:r>
              <a:endParaRPr lang="zh-CN" altLang="en-US" sz="1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圆角矩形标注 35"/>
            <p:cNvSpPr/>
            <p:nvPr/>
          </p:nvSpPr>
          <p:spPr>
            <a:xfrm>
              <a:off x="1430324" y="4459498"/>
              <a:ext cx="914400" cy="612648"/>
            </a:xfrm>
            <a:prstGeom prst="wedgeRoundRectCallout">
              <a:avLst>
                <a:gd name="adj1" fmla="val 12969"/>
                <a:gd name="adj2" fmla="val -11568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  <a:cs typeface="+mn-ea"/>
                  <a:sym typeface="+mn-lt"/>
                </a:rPr>
                <a:t>有一张图片的事件</a:t>
              </a:r>
              <a:endParaRPr lang="en-US" altLang="zh-CN" sz="1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声像档案归档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编目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2469" y="620081"/>
            <a:ext cx="10370522" cy="56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声像档案填报声像档案目录，移交时将声像档案文件夹结构压缩，和声像档案目录一起移交。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1022684" y="3164011"/>
            <a:ext cx="10559720" cy="346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Gulim" pitchFamily="34" charset="-127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Gulim" pitchFamily="34" charset="-127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ulim" pitchFamily="34" charset="-127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ulim" pitchFamily="34" charset="-127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ulim" pitchFamily="34" charset="-127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r>
              <a:rPr lang="en-US" altLang="zh-CN" sz="1600" dirty="0">
                <a:latin typeface="+mn-ea"/>
              </a:rPr>
              <a:t>1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zh-CN" sz="1600" dirty="0">
                <a:latin typeface="+mn-ea"/>
              </a:rPr>
              <a:t>一个事件一行</a:t>
            </a:r>
            <a:r>
              <a:rPr lang="zh-CN" altLang="en-US" sz="1600" dirty="0">
                <a:latin typeface="+mn-ea"/>
              </a:rPr>
              <a:t>，归档的数码照片应为原图。</a:t>
            </a:r>
            <a:endParaRPr lang="zh-CN" altLang="en-US" sz="1600" dirty="0">
              <a:latin typeface="+mn-ea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en-US" altLang="zh-CN" sz="1600" dirty="0">
                <a:latin typeface="+mn-ea"/>
              </a:rPr>
              <a:t>2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件号：</a:t>
            </a:r>
            <a:r>
              <a:rPr lang="zh-CN" altLang="en-US" sz="1600" dirty="0">
                <a:latin typeface="+mn-ea"/>
              </a:rPr>
              <a:t>流水序号。</a:t>
            </a:r>
            <a:endParaRPr lang="en-US" altLang="zh-CN" sz="1600" dirty="0">
              <a:latin typeface="+mn-ea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en-US" altLang="zh-CN" sz="1600" dirty="0">
                <a:latin typeface="+mn-ea"/>
              </a:rPr>
              <a:t>3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事件名称：</a:t>
            </a:r>
            <a:r>
              <a:rPr lang="zh-CN" altLang="en-US" sz="1600" dirty="0">
                <a:latin typeface="+mn-ea"/>
              </a:rPr>
              <a:t>应当时间、地点、人物、事件四要素齐全。</a:t>
            </a:r>
            <a:endParaRPr lang="zh-CN" altLang="en-US" sz="1600" dirty="0">
              <a:latin typeface="+mn-ea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en-US" altLang="zh-CN" sz="1600" dirty="0">
                <a:latin typeface="+mn-ea"/>
              </a:rPr>
              <a:t>4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事件级别：</a:t>
            </a:r>
            <a:r>
              <a:rPr lang="zh-CN" altLang="en-US" sz="1600" dirty="0">
                <a:latin typeface="+mn-ea"/>
              </a:rPr>
              <a:t>国家级</a:t>
            </a:r>
            <a:r>
              <a:rPr lang="en-US" altLang="zh-CN" sz="1600" dirty="0">
                <a:latin typeface="+mn-ea"/>
              </a:rPr>
              <a:t>,</a:t>
            </a:r>
            <a:r>
              <a:rPr lang="zh-CN" altLang="en-US" sz="1600" dirty="0">
                <a:latin typeface="+mn-ea"/>
              </a:rPr>
              <a:t>行业级</a:t>
            </a:r>
            <a:r>
              <a:rPr lang="en-US" altLang="zh-CN" sz="1600" dirty="0">
                <a:latin typeface="+mn-ea"/>
              </a:rPr>
              <a:t>,</a:t>
            </a:r>
            <a:r>
              <a:rPr lang="zh-CN" altLang="en-US" sz="1600" dirty="0">
                <a:latin typeface="+mn-ea"/>
              </a:rPr>
              <a:t>省市级</a:t>
            </a:r>
            <a:r>
              <a:rPr lang="en-US" altLang="zh-CN" sz="1600" dirty="0">
                <a:latin typeface="+mn-ea"/>
              </a:rPr>
              <a:t>,</a:t>
            </a:r>
            <a:r>
              <a:rPr lang="zh-CN" altLang="en-US" sz="1600" dirty="0">
                <a:latin typeface="+mn-ea"/>
              </a:rPr>
              <a:t>地市级</a:t>
            </a:r>
            <a:r>
              <a:rPr lang="en-US" altLang="zh-CN" sz="1600" dirty="0">
                <a:latin typeface="+mn-ea"/>
              </a:rPr>
              <a:t>,</a:t>
            </a:r>
            <a:r>
              <a:rPr lang="zh-CN" altLang="en-US" sz="1600" dirty="0">
                <a:latin typeface="+mn-ea"/>
              </a:rPr>
              <a:t>校级</a:t>
            </a:r>
            <a:r>
              <a:rPr lang="en-US" altLang="zh-CN" sz="1600" dirty="0">
                <a:latin typeface="+mn-ea"/>
              </a:rPr>
              <a:t>,</a:t>
            </a:r>
            <a:r>
              <a:rPr lang="zh-CN" altLang="en-US" sz="1600" dirty="0">
                <a:latin typeface="+mn-ea"/>
              </a:rPr>
              <a:t>学院级中选择一个。</a:t>
            </a:r>
            <a:endParaRPr lang="en-US" altLang="zh-CN" sz="1600" dirty="0">
              <a:latin typeface="+mn-ea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en-US" altLang="zh-CN" sz="1600" dirty="0">
                <a:latin typeface="+mn-ea"/>
              </a:rPr>
              <a:t>5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事件类型：</a:t>
            </a:r>
            <a:r>
              <a:rPr lang="zh-CN" altLang="en-US" sz="1600" dirty="0">
                <a:latin typeface="+mn-ea"/>
              </a:rPr>
              <a:t>公益事业</a:t>
            </a:r>
            <a:r>
              <a:rPr lang="en-US" altLang="zh-CN" sz="1600" dirty="0">
                <a:latin typeface="+mn-ea"/>
              </a:rPr>
              <a:t>,</a:t>
            </a:r>
            <a:r>
              <a:rPr lang="zh-CN" altLang="en-US" sz="1600" dirty="0">
                <a:latin typeface="+mn-ea"/>
              </a:rPr>
              <a:t>贵宾来访</a:t>
            </a:r>
            <a:r>
              <a:rPr lang="en-US" altLang="zh-CN" sz="1600" dirty="0">
                <a:latin typeface="+mn-ea"/>
              </a:rPr>
              <a:t>,</a:t>
            </a:r>
            <a:r>
              <a:rPr lang="zh-CN" altLang="en-US" sz="1600" dirty="0">
                <a:latin typeface="+mn-ea"/>
              </a:rPr>
              <a:t>重大活动</a:t>
            </a:r>
            <a:r>
              <a:rPr lang="en-US" altLang="zh-CN" sz="1600" dirty="0">
                <a:latin typeface="+mn-ea"/>
              </a:rPr>
              <a:t>,</a:t>
            </a:r>
            <a:r>
              <a:rPr lang="zh-CN" altLang="en-US" sz="1600" dirty="0">
                <a:latin typeface="+mn-ea"/>
              </a:rPr>
              <a:t>重大事件中选择一个。</a:t>
            </a:r>
            <a:endParaRPr lang="en-US" altLang="zh-CN" sz="1600" dirty="0">
              <a:latin typeface="+mn-ea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en-US" altLang="zh-CN" sz="1600" dirty="0">
                <a:latin typeface="+mn-ea"/>
              </a:rPr>
              <a:t>6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缩略图：</a:t>
            </a:r>
            <a:r>
              <a:rPr lang="zh-CN" altLang="en-US" sz="1600" dirty="0">
                <a:latin typeface="+mn-ea"/>
              </a:rPr>
              <a:t>从归档的图片中选择一张具有代表性的图片，图片、视频应清晰、工整。</a:t>
            </a:r>
            <a:endParaRPr lang="zh-CN" altLang="en-US" sz="1600" dirty="0">
              <a:latin typeface="+mn-ea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en-US" altLang="zh-CN" sz="1600" dirty="0">
                <a:latin typeface="+mn-ea"/>
              </a:rPr>
              <a:t>7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文字说明：</a:t>
            </a:r>
            <a:r>
              <a:rPr lang="zh-CN" altLang="en-US" sz="1600" dirty="0">
                <a:latin typeface="+mn-ea"/>
              </a:rPr>
              <a:t>事件简介及参加主要人物，并简要描述其影响、意义。</a:t>
            </a:r>
            <a:endParaRPr lang="en-US" altLang="zh-CN" sz="1600" dirty="0">
              <a:latin typeface="+mn-ea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en-US" altLang="zh-CN" sz="1600" dirty="0">
                <a:latin typeface="+mn-ea"/>
              </a:rPr>
              <a:t>       </a:t>
            </a:r>
            <a:r>
              <a:rPr lang="zh-CN" altLang="en-US" sz="1600" dirty="0">
                <a:latin typeface="+mn-ea"/>
              </a:rPr>
              <a:t>缩略图中的主要人物，按自前至后、自左至右的顺序说明其单位、职务、职级、姓名。</a:t>
            </a:r>
            <a:endParaRPr lang="en-US" altLang="zh-CN" sz="1600" dirty="0">
              <a:latin typeface="+mn-ea"/>
            </a:endParaRPr>
          </a:p>
          <a:p>
            <a:pPr marL="0" indent="0" eaLnBrk="1" fontAlgn="auto" latinLnBrk="0" hangingPunct="1">
              <a:lnSpc>
                <a:spcPts val="2600"/>
              </a:lnSpc>
              <a:buNone/>
            </a:pPr>
            <a:r>
              <a:rPr lang="en-US" altLang="zh-CN" sz="1600" dirty="0">
                <a:latin typeface="+mn-ea"/>
              </a:rPr>
              <a:t>         </a:t>
            </a:r>
            <a:r>
              <a:rPr lang="zh-CN" altLang="zh-CN" sz="1600" dirty="0">
                <a:latin typeface="+mn-ea"/>
              </a:rPr>
              <a:t>格式：“</a:t>
            </a:r>
            <a:r>
              <a:rPr lang="en-US" altLang="zh-CN" sz="1600" dirty="0">
                <a:latin typeface="+mn-ea"/>
              </a:rPr>
              <a:t>XX</a:t>
            </a:r>
            <a:r>
              <a:rPr lang="zh-CN" altLang="en-US" sz="1600" dirty="0">
                <a:latin typeface="+mn-ea"/>
              </a:rPr>
              <a:t>单位主任</a:t>
            </a:r>
            <a:r>
              <a:rPr lang="zh-CN" altLang="zh-CN" sz="1600" dirty="0">
                <a:latin typeface="+mn-ea"/>
              </a:rPr>
              <a:t>赵小明（前左</a:t>
            </a:r>
            <a:r>
              <a:rPr lang="en-US" altLang="zh-CN" sz="1600" dirty="0">
                <a:latin typeface="+mn-ea"/>
              </a:rPr>
              <a:t>1</a:t>
            </a:r>
            <a:r>
              <a:rPr lang="zh-CN" altLang="zh-CN" sz="1600" dirty="0">
                <a:latin typeface="+mn-ea"/>
              </a:rPr>
              <a:t>）”或“按自前至后、自左至右顺序依次为</a:t>
            </a:r>
            <a:r>
              <a:rPr lang="en-US" altLang="zh-CN" sz="1600" dirty="0">
                <a:latin typeface="+mn-ea"/>
              </a:rPr>
              <a:t>XX</a:t>
            </a:r>
            <a:r>
              <a:rPr lang="zh-CN" altLang="en-US" sz="1600" dirty="0">
                <a:latin typeface="+mn-ea"/>
              </a:rPr>
              <a:t>单位主任</a:t>
            </a:r>
            <a:r>
              <a:rPr lang="zh-CN" altLang="zh-CN" sz="1800" dirty="0">
                <a:latin typeface="+mn-ea"/>
              </a:rPr>
              <a:t>赵小明</a:t>
            </a:r>
            <a:r>
              <a:rPr lang="en-US" altLang="zh-CN" sz="1800" dirty="0">
                <a:latin typeface="+mn-ea"/>
              </a:rPr>
              <a:t>......</a:t>
            </a:r>
            <a:r>
              <a:rPr lang="zh-CN" altLang="zh-CN" sz="1800" dirty="0">
                <a:latin typeface="+mn-ea"/>
              </a:rPr>
              <a:t>”</a:t>
            </a:r>
            <a:endParaRPr lang="zh-CN" altLang="zh-CN" sz="1800" dirty="0"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631" y="1382597"/>
            <a:ext cx="10370522" cy="16653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矩形 45"/>
          <p:cNvSpPr/>
          <p:nvPr/>
        </p:nvSpPr>
        <p:spPr>
          <a:xfrm>
            <a:off x="-232229" y="2389595"/>
            <a:ext cx="12772571" cy="1291720"/>
          </a:xfrm>
          <a:prstGeom prst="rect">
            <a:avLst/>
          </a:prstGeom>
          <a:solidFill>
            <a:srgbClr val="005B9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0" name="组合 84"/>
          <p:cNvGrpSpPr/>
          <p:nvPr/>
        </p:nvGrpSpPr>
        <p:grpSpPr>
          <a:xfrm>
            <a:off x="1821741" y="1986529"/>
            <a:ext cx="2113724" cy="2113724"/>
            <a:chOff x="1041891" y="2887277"/>
            <a:chExt cx="1036261" cy="1036518"/>
          </a:xfrm>
          <a:solidFill>
            <a:schemeClr val="bg1"/>
          </a:solidFill>
        </p:grpSpPr>
        <p:sp>
          <p:nvSpPr>
            <p:cNvPr id="1048653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grpFill/>
            <a:ln w="88900" cap="flat" cmpd="sng" algn="ctr">
              <a:noFill/>
              <a:prstDash val="solid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185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5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8654" name="Text Box 58"/>
            <p:cNvSpPr txBox="1">
              <a:spLocks noChangeArrowheads="1"/>
            </p:cNvSpPr>
            <p:nvPr/>
          </p:nvSpPr>
          <p:spPr bwMode="auto">
            <a:xfrm>
              <a:off x="1160143" y="3077928"/>
              <a:ext cx="782642" cy="7089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defTabSz="12185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795" kern="0" dirty="0"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en-US" altLang="zh-CN" sz="8795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191000" y="2685176"/>
            <a:ext cx="10515601" cy="775224"/>
          </a:xfrm>
          <a:prstGeom prst="rect">
            <a:avLst/>
          </a:prstGeom>
        </p:spPr>
        <p:txBody>
          <a:bodyPr/>
          <a:lstStyle/>
          <a:p>
            <a:r>
              <a:rPr lang="zh-CN" altLang="en-US" sz="4265" b="1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附件</a:t>
            </a:r>
            <a:endParaRPr lang="zh-CN" altLang="en-US" sz="4265" b="1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08872" y="143456"/>
            <a:ext cx="584370" cy="405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313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C72575-F5BF-4A4E-96A1-DB1197321E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019177" y="876304"/>
          <a:ext cx="10458449" cy="5734970"/>
        </p:xfrm>
        <a:graphic>
          <a:graphicData uri="http://schemas.openxmlformats.org/drawingml/2006/table">
            <a:tbl>
              <a:tblPr/>
              <a:tblGrid>
                <a:gridCol w="962023"/>
                <a:gridCol w="7507577"/>
                <a:gridCol w="1096293"/>
                <a:gridCol w="892556"/>
              </a:tblGrid>
              <a:tr h="4320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zh-CN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zh-CN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zh-CN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zh-CN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履历类材料。主要有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《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干部履历表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》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和干部简历等材料。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人事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0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自传和思想类材料。主要有自传、参加党的重大教育活动情况和重要党性分析、重要思想汇报等材料。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人事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考核鉴定类材料。主要有平时考核、年度考核、专项考核、任（聘）期考核，工作鉴定，重大政治事件、突发事件和重大任务中的表现，援派、挂职锻炼考核鉴定，党组织书记抓基层党建评价意见等材料。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人事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8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学历学位、专业技术职务（职称）、学术评鉴和教育培训类材料。主要有中学以来取得的学历学位，职业（任职）资格和评聘专业技术职务（职称），当选院士、入选重大人才工程，发明创造、科研成果获奖、著作译著和有重大影响的论文目录，政策理论、业务知识、文化素养培训和技能训练情况等材料。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人事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019177" y="1019467"/>
          <a:ext cx="10458449" cy="5307992"/>
        </p:xfrm>
        <a:graphic>
          <a:graphicData uri="http://schemas.openxmlformats.org/drawingml/2006/table">
            <a:tbl>
              <a:tblPr/>
              <a:tblGrid>
                <a:gridCol w="890903"/>
                <a:gridCol w="7578697"/>
                <a:gridCol w="1096293"/>
                <a:gridCol w="892556"/>
              </a:tblGrid>
              <a:tr h="43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zh-CN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zh-CN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zh-CN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zh-CN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6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政审、审计和审核类材料。主要有政治历史情况审查，领导干部经济责任审计和自然资源资产离任审计的审计结果，以及整改情况、履行干部选拔任用工作职责离任检查结果及说明，证明，干部基本信息审核认定、干部人事档案任前审核登记表，廉洁从业结论性评价等材料。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人事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57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党、团类材料。主要有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《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中国共产党入党志愿书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》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、入党申请书、转正申请书、培养教育考察，党员登记表，停止党籍、恢复党籍，退党、脱党，保留组织关系、恢复组织生活，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《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中国共产主义青年团入团志愿书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》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、入团申请书，加入或者退出民主党派等材料。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人事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74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表彰奖励类材料。主要有表彰和嘉奖、记功、授予荣誉称号，先进事迹以及撤销奖励等材料。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人事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38227" y="900140"/>
          <a:ext cx="10429873" cy="5579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413"/>
                <a:gridCol w="6977296"/>
                <a:gridCol w="1209082"/>
                <a:gridCol w="1209082"/>
              </a:tblGrid>
              <a:tr h="55787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</a:tr>
              <a:tr h="18784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违规违纪违法处理处分类材料。主要有党纪政务处分，组织处理，法院刑事判决书、裁定书，公安机关有关行政处理决定，有关行业监管部门对干部有失诚信、违反法律和行政法规等行为形成的记录，人民法院认定的被执行人失信信息等材料。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人事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</a:tr>
              <a:tr h="21192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25" marR="5125" marT="5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工资、任免、出国和会议代表类材料。主要有工资待遇审批、参加社会保险，录用、聘用、招用、入伍、考察、任免、调配、军队转业（复员）安置、退（离）休、辞职、辞退，公务员登记、遴选、选调、调任、职级晋升，职务、职级套改，事业单位管理岗位职员等级晋升，出国（境）审批，当选党的代表大会、人民代表大会、政协会议、群团组织代表会议、民主党派代表会议等会议代表（委员）及相关职务等材料。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25" marR="5125" marT="5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人事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25" marR="5125" marT="5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</a:tr>
              <a:tr h="10237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25" marR="5125" marT="5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其他可供组织参考的材料。主要有毕业生就业报到证、派遣证，工作调动介绍信，国（境）外永久居留资格、长期居留许可等证件有关内容的复印件和体检表等材料。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25" marR="5125" marT="5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人事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25" marR="5125" marT="51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28701" y="984649"/>
          <a:ext cx="10448926" cy="5478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299"/>
                <a:gridCol w="7023043"/>
                <a:gridCol w="1211292"/>
                <a:gridCol w="1211292"/>
              </a:tblGrid>
              <a:tr h="59255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DQ11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党务综合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上级党组织有关党的建设的文件材料（如文件是针对本校的，则永久保存）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校党代会文件材料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2.1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大会计划、通知、工作报告、议程、决议、总结、记录、发言稿、领导讲话稿、照片、录音、大会主席团、 秘书长和代表、列席代表名单；候选人登记表和情况介绍；大会选举办法，选举结果和上级批复等。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2.2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提案及办理情况；会议简报、会议情况、反映记录、小组会议记录等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校党委会、常委会、党委扩大会记录、纪要、分党委书记会、党委中心组会议记录、纪要、决议及会议讨论的文件材料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1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党委工作计划、报告（包括调查报告）、总结（包括经验总结）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47755" y="933450"/>
          <a:ext cx="10439403" cy="5642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4565"/>
                <a:gridCol w="7014460"/>
                <a:gridCol w="1210189"/>
                <a:gridCol w="1210189"/>
              </a:tblGrid>
              <a:tr h="5812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0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党委发布的决定、办法、指示、批转、通报和通知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0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以党委名义召开的工作会议材料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0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校党委和上级党委调研、检查、巡视学校工作形成的文件材料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0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党委负责同志在校内的重要讲话稿和参加上级召开会议发言稿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0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党委工作简报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0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党委大事记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0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党委各部、委、各总支报党委的工作计划、总结、报告、请示及批复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0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党委保密、秘书工作的有关文件材料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0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重要的群众来信来访及处理材料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38226" y="1074094"/>
          <a:ext cx="10448925" cy="5275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454"/>
                <a:gridCol w="7052887"/>
                <a:gridCol w="1211292"/>
                <a:gridCol w="1211292"/>
              </a:tblGrid>
              <a:tr h="5750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分党委、总支、直属支部工作计划、总结、重要报告、经验介绍、调查材料、会议记录和统计表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533" marR="4533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分党委、总支、直属支部建党工作及有关材料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分党委、总支、支部、直属支部人员奖励及有关材料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DQ12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纪检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上级纪委关于纪检工作的文件材料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纪委工作规章制度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纪委工作计划、报告、总结、调查材料及重要统计报表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校纪委会议记录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38226" y="1090297"/>
          <a:ext cx="10448925" cy="5275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494"/>
                <a:gridCol w="7113847"/>
                <a:gridCol w="1211292"/>
                <a:gridCol w="1211292"/>
              </a:tblGrid>
              <a:tr h="5750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党员处分、复查材料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群众来信来访及处理意见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短期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DQ13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组织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上级关于组织工作的指示、决定、通知简报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学校组织工作计划、总结、决定、报告、调查材料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校组织机构设置、变动的报告及决定、批复、通知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落实政策的有关材料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3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副处级以上干部任免、调动和退休报告、决定、批复、通知等（包括上级批准的，要附上任免呈报表）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矩形 45"/>
          <p:cNvSpPr/>
          <p:nvPr/>
        </p:nvSpPr>
        <p:spPr>
          <a:xfrm>
            <a:off x="-362857" y="2389595"/>
            <a:ext cx="13148691" cy="1291720"/>
          </a:xfrm>
          <a:prstGeom prst="rect">
            <a:avLst/>
          </a:prstGeom>
          <a:solidFill>
            <a:srgbClr val="005B94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0" name="组合 84"/>
          <p:cNvGrpSpPr/>
          <p:nvPr/>
        </p:nvGrpSpPr>
        <p:grpSpPr>
          <a:xfrm>
            <a:off x="1821741" y="1986529"/>
            <a:ext cx="2113724" cy="2113724"/>
            <a:chOff x="1041891" y="2887277"/>
            <a:chExt cx="1036261" cy="1036518"/>
          </a:xfrm>
          <a:solidFill>
            <a:schemeClr val="bg1"/>
          </a:solidFill>
        </p:grpSpPr>
        <p:sp>
          <p:nvSpPr>
            <p:cNvPr id="1048653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grpFill/>
            <a:ln w="88900" cap="flat" cmpd="sng" algn="ctr">
              <a:solidFill>
                <a:schemeClr val="bg1"/>
              </a:solidFill>
              <a:prstDash val="solid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185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5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8654" name="Text Box 58"/>
            <p:cNvSpPr txBox="1">
              <a:spLocks noChangeArrowheads="1"/>
            </p:cNvSpPr>
            <p:nvPr/>
          </p:nvSpPr>
          <p:spPr bwMode="auto">
            <a:xfrm>
              <a:off x="1160143" y="3077928"/>
              <a:ext cx="782642" cy="7089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txBody>
            <a:bodyPr>
              <a:spAutoFit/>
            </a:bodyPr>
            <a:lstStyle/>
            <a:p>
              <a:pPr algn="ctr" defTabSz="12185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795" kern="0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en-US" altLang="zh-CN" sz="8795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191000" y="2685176"/>
            <a:ext cx="10515601" cy="775224"/>
          </a:xfrm>
          <a:prstGeom prst="rect">
            <a:avLst/>
          </a:prstGeom>
        </p:spPr>
        <p:txBody>
          <a:bodyPr/>
          <a:lstStyle/>
          <a:p>
            <a:r>
              <a:rPr lang="zh-CN" altLang="en-US" sz="4265" b="1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档案员职责</a:t>
            </a:r>
            <a:endParaRPr lang="zh-CN" altLang="en-US" sz="4265" b="1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08872" y="143456"/>
            <a:ext cx="584370" cy="405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313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C72575-F5BF-4A4E-96A1-DB1197321E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38226" y="1179197"/>
          <a:ext cx="10448925" cy="5073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294"/>
                <a:gridCol w="7063047"/>
                <a:gridCol w="1211292"/>
                <a:gridCol w="1211292"/>
              </a:tblGrid>
              <a:tr h="5750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副处级以上干部名册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分党委、总支、支部、直属支部改选报告、审批材料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分党委、总支、支部、直属支部委员名册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党员名册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关于吸收新党员、预备党员转正或取消资格、党员退党的文件材料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发展新党员、预备党员转正的名册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党校材料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教研室、研究室正副主任名册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118" marR="5118" marT="144000" marB="1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8702" y="849630"/>
          <a:ext cx="10439401" cy="5760720"/>
        </p:xfrm>
        <a:graphic>
          <a:graphicData uri="http://schemas.openxmlformats.org/drawingml/2006/table">
            <a:tbl>
              <a:tblPr/>
              <a:tblGrid>
                <a:gridCol w="1003298"/>
                <a:gridCol w="7015725"/>
                <a:gridCol w="1210189"/>
                <a:gridCol w="1210189"/>
              </a:tblGrid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DQ14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宣传教育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上级关于宣传工作的文件材料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学校宣传工作计划、决定、报告、通知和总结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教职工政治思想工作动态及调查材料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理论学习的决定、通知、计划、总结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上级有关学生思想政治工作的文件材料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学校有关学生思想政治工作的决定、通知条例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学生工作部学生政治工作计划、报告、总结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学生思想政治工作典型调查材料和统计报表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关于学生思想政治工作队伍的选拔、管理文件材料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各学院学生思想政治工作人员名单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38227" y="1112748"/>
          <a:ext cx="10439401" cy="5225822"/>
        </p:xfrm>
        <a:graphic>
          <a:graphicData uri="http://schemas.openxmlformats.org/drawingml/2006/table">
            <a:tbl>
              <a:tblPr/>
              <a:tblGrid>
                <a:gridCol w="983613"/>
                <a:gridCol w="7035410"/>
                <a:gridCol w="1210189"/>
                <a:gridCol w="1210189"/>
              </a:tblGrid>
              <a:tr h="43780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DQ15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统战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上级关于统战工作的文件材料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8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统战工作计划、报告、决定、重要通知、总结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学校统战工作情况调查、典型材料、统计报表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学校各级人大代表、政协委员名单（册）及审批材料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台港澳和侨务工作材料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各民主党派成员和负责人名册及有关材料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统战工作重要会议记录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DQ16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工会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上级有关工会工作的文件材料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工会工作计划、报告、决定、重要通知、总结、统计报表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8704" y="1110324"/>
          <a:ext cx="10458453" cy="5213364"/>
        </p:xfrm>
        <a:graphic>
          <a:graphicData uri="http://schemas.openxmlformats.org/drawingml/2006/table">
            <a:tbl>
              <a:tblPr/>
              <a:tblGrid>
                <a:gridCol w="1013456"/>
                <a:gridCol w="7020203"/>
                <a:gridCol w="1212397"/>
                <a:gridCol w="1212397"/>
              </a:tblGrid>
              <a:tr h="59049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2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会员代表大会的有关文件材料（通知、名单、报告、决议、选举结果、领导讲话、大会发言等）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表彰工会先进集体个人的材料、名单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处分会员的有关材料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工会委员会会议记录、纪要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短期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基层工会干部名册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妇女工作材料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教职工代表大会文件材料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表彰和奖励先进集体、先进教职工的材料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学校计划生育工作文件材料及领取独生子女证名册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7751" y="896134"/>
          <a:ext cx="10439401" cy="5667840"/>
        </p:xfrm>
        <a:graphic>
          <a:graphicData uri="http://schemas.openxmlformats.org/drawingml/2006/table">
            <a:tbl>
              <a:tblPr/>
              <a:tblGrid>
                <a:gridCol w="892809"/>
                <a:gridCol w="7126214"/>
                <a:gridCol w="1210189"/>
                <a:gridCol w="1210189"/>
              </a:tblGrid>
              <a:tr h="4481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DQ17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团委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上级关于团的工作文件材料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校团代会文件材料（通知、名单、领导讲话、大会发言和大会通过的文件材料）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工作报告、决议、选举结果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25" marR="47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校学代会文件材料（通知、名单、领导讲话、大会发言和文件）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工作报告、决议、选举结果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团委工作计划、报告、总结及规章创度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团委工作典型调查材料、优秀团员的材料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表彰和奖励先进团支部、优秀团员的材料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处分团员的材料及复查材料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7719" y="731384"/>
          <a:ext cx="10449904" cy="6041520"/>
        </p:xfrm>
        <a:graphic>
          <a:graphicData uri="http://schemas.openxmlformats.org/drawingml/2006/table">
            <a:tbl>
              <a:tblPr/>
              <a:tblGrid>
                <a:gridCol w="841721"/>
                <a:gridCol w="7185371"/>
                <a:gridCol w="1211406"/>
                <a:gridCol w="1211406"/>
              </a:tblGrid>
              <a:tr h="39768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批准入团、离团材料及名单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团干部名单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团员名册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团委会议记录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学生会文件材料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学生组织参与的各种学会、社团的有关材料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研究生会的有关材料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团委牵头进行的重大活动的有关文件材料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XZ11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行政综合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上级有关高校行政管理的综合性文件材料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7719" y="1190629"/>
          <a:ext cx="10449904" cy="5071501"/>
        </p:xfrm>
        <a:graphic>
          <a:graphicData uri="http://schemas.openxmlformats.org/drawingml/2006/table">
            <a:tbl>
              <a:tblPr/>
              <a:tblGrid>
                <a:gridCol w="831561"/>
                <a:gridCol w="7195531"/>
                <a:gridCol w="1211406"/>
                <a:gridCol w="1211406"/>
              </a:tblGrid>
              <a:tr h="57294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全校性规章制度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学校年度、学期工作计划、报告、总结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校长办公会会议记录、纪要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校务委员会委员名单、会议记录、纪要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全校性的工作会议、座谈会文件材料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校领导在会上的重要讲话和参加校外会议发言稿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学校教育事业规划、计划及上级批复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学校评估文件材料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144000" marB="14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8705" y="848994"/>
          <a:ext cx="10439397" cy="5770876"/>
        </p:xfrm>
        <a:graphic>
          <a:graphicData uri="http://schemas.openxmlformats.org/drawingml/2006/table">
            <a:tbl>
              <a:tblPr/>
              <a:tblGrid>
                <a:gridCol w="881375"/>
                <a:gridCol w="7137650"/>
                <a:gridCol w="1210186"/>
                <a:gridCol w="1210186"/>
              </a:tblGrid>
              <a:tr h="5853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学校向上级的报请公文及有关批复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10.1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重要的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10.2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一般的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学校各单位的上报文、下发文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学校公文登记本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有关全校性工作的调查材料和经验总结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学年报表及综合统计报表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启用印章的文件材料及印模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学校基本情况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学校大事记、简报、信息、动态等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校友工作文件材料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校庆工作文件材料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8702" y="814613"/>
          <a:ext cx="10448926" cy="5861139"/>
        </p:xfrm>
        <a:graphic>
          <a:graphicData uri="http://schemas.openxmlformats.org/drawingml/2006/table">
            <a:tbl>
              <a:tblPr/>
              <a:tblGrid>
                <a:gridCol w="850898"/>
                <a:gridCol w="7175444"/>
                <a:gridCol w="1211292"/>
                <a:gridCol w="1211292"/>
              </a:tblGrid>
              <a:tr h="5944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群众来信来访文件材料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上级有关与校、院、系、所、中心的来文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院、系、所、中心会议记录、纪要、简报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院、系、所、中心工作计划、总结、报告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院、系、所、中心开展名种学术活动的文件材料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院、系、所、中心与国内单位协作的材料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院、系、所、中心统计年报及重要资料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XZ12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人事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上级机关有关人事工作的文件材料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学校人事工作的规章制度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人事工作计划、报告总结、调查材料、会议纪录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关于机构、编制规划、计划报告及上级批复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35980" y="829026"/>
          <a:ext cx="10451173" cy="5846317"/>
        </p:xfrm>
        <a:graphic>
          <a:graphicData uri="http://schemas.openxmlformats.org/drawingml/2006/table">
            <a:tbl>
              <a:tblPr/>
              <a:tblGrid>
                <a:gridCol w="813140"/>
                <a:gridCol w="7214929"/>
                <a:gridCol w="1211552"/>
                <a:gridCol w="1211552"/>
              </a:tblGrid>
              <a:tr h="57294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关于校内机构设置、变化的文件材料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人事处权限内的干部任免文件材料及名册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处分教职工的材料和复查、撤销处分的材料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师资培养、管理工作计划、规定、总结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教师进修计划、安排、总结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教师工作量的规定及执行情况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教师业务考核材料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人事统计报表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教职工名册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分单位的总册、分类名册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登记表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教职工评定、聘任专业技术职称材料及上级批复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按类立卷、要求附审批表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教职工工资调整材料、名册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教职工转正定级材料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档案员职责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8700" y="796167"/>
            <a:ext cx="10545889" cy="426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5305" indent="-535305" algn="just" eaLnBrk="1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（一）努力学习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档案法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及档案管理的有关法规、政策和制度，严格执行本单位的各项档案管理制度，配合档案馆做好本部门档案的管理工作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向本部门领导和有关人员宣传档案工作法规、制度及有关规定。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535305" indent="-535305" algn="just" eaLnBrk="1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（二）根据本部门、本单位特点和文件材料的特征，做好文件材料的预立卷工作，分门别类、合理存放所保管的文件材料，以方便利用和立卷归档。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535305" indent="-535305" algn="just" eaLnBrk="1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（三）负责做好本单位形成的、有保存价值的、各种载体的文件材料的收集、保管、整理和立卷归档工作，确保归档文件材料的完整、准确和系统。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535305" indent="-535305" algn="just" eaLnBrk="1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（四）把好归档案卷质量关，做到组卷合理，排列编号准确，案卷标题拟写符合规范，能准确反映卷内文件的内容，正确录入电子目录。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535305" indent="-535305" algn="just" eaLnBrk="1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（五）主动接受档案馆的业务指导和督促检查，每年按规定准时向档案馆归档。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535305" indent="-535305" algn="just" eaLnBrk="1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（六）积极参加档案业务学习，熟悉所管档案的业务知识，熟悉档案工作的基本方法和工作要求，掌握档案管理知识，不断提高工作水平。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535305" indent="-535305" algn="just" eaLnBrk="1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（七）做好本部门、本单位文件材料的安全保管和保密工作，防止丢失和泄密。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535305" indent="-535305" algn="just" eaLnBrk="1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（八）档案员应接受岗位培训。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3914" y="778859"/>
          <a:ext cx="10453714" cy="5940595"/>
        </p:xfrm>
        <a:graphic>
          <a:graphicData uri="http://schemas.openxmlformats.org/drawingml/2006/table">
            <a:tbl>
              <a:tblPr/>
              <a:tblGrid>
                <a:gridCol w="845526"/>
                <a:gridCol w="7184494"/>
                <a:gridCol w="1211847"/>
                <a:gridCol w="1211847"/>
              </a:tblGrid>
              <a:tr h="58327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教职工校内调动材料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教职工的录用、调入、调出的有关材料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包括转移行政、工资关系介绍信，介绍信存根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教职工退职、离职和出国有关材料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教职工离休、退休及有关荣誉证书授予工作的材料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教职工退体后重新工作的材料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教职工福利工作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教职工商调函件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使用临时工有关材料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人民来信来访材料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XZ13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监察、审计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上级有关监察、审计工作的文件材料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学校监察、审计工作方面的规章制度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7722" y="878622"/>
          <a:ext cx="10459428" cy="5717909"/>
        </p:xfrm>
        <a:graphic>
          <a:graphicData uri="http://schemas.openxmlformats.org/drawingml/2006/table">
            <a:tbl>
              <a:tblPr/>
              <a:tblGrid>
                <a:gridCol w="912838"/>
                <a:gridCol w="7121572"/>
                <a:gridCol w="1212509"/>
                <a:gridCol w="1212509"/>
              </a:tblGrid>
              <a:tr h="56675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监察、审计工作计划、总结、调查报告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监察、审计工作统计年报及重要报表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XZ14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武装、保卫、保密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上级有关安全保卫、保密工作的文件材料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学校安全保卫、保密工作方面的规章制度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学校安全保卫、保密工作计划、方案、总结、报告、统计报表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学校师生员工案件的侦察、调查、处分结论材料及上级的批复、判决书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学校师生员工案件的平反、复查处理结论及上级批复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要害部门的安全保卫、保密、消防工作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保卫工作简报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上级有关武装、人防、民兵、年训工作的文件材料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武装部职责范围内的规章制度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8702" y="1052492"/>
          <a:ext cx="10458451" cy="5366951"/>
        </p:xfrm>
        <a:graphic>
          <a:graphicData uri="http://schemas.openxmlformats.org/drawingml/2006/table">
            <a:tbl>
              <a:tblPr/>
              <a:tblGrid>
                <a:gridCol w="922018"/>
                <a:gridCol w="7111639"/>
                <a:gridCol w="1212397"/>
                <a:gridCol w="1212397"/>
              </a:tblGrid>
              <a:tr h="5884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武装部工作计划、总结、调查报告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武装部工作统计年报及重要报表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复员、转业、退伍军人、军烈属名册和登记表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XZ15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后勤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学校后勤工作各单位及各科规章制度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学校后勤工作计划、报告、调查材料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房屋管理、调配使用、转移等的规定、总结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房屋产权证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防灾减灾、三废治理工作的文件材料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爱国卫生、公费医疗、保健工作计划、总结、规定、通知等文件材料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师生员工健康状况调查资料及统计表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8704" y="859157"/>
          <a:ext cx="10458453" cy="5772217"/>
        </p:xfrm>
        <a:graphic>
          <a:graphicData uri="http://schemas.openxmlformats.org/drawingml/2006/table">
            <a:tbl>
              <a:tblPr/>
              <a:tblGrid>
                <a:gridCol w="840736"/>
                <a:gridCol w="7192923"/>
                <a:gridCol w="1212397"/>
                <a:gridCol w="1212397"/>
              </a:tblGrid>
              <a:tr h="54102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XZ16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档案、图书、文博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上级有关图书、情报、博物工作的文件材料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档案、图书、文博规章制度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档案、图书、文博工作计划、报告、总结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档案、图书、文博概况、发展规划、藏品目录、统计报表及统计年报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档案、图书、文博部门与外单位交流的有关材料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档案馆指南、全宗介绍及校史资料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KY11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科研综合类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科研行政管理文件材料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科研计划管理文件材料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科研成果管理文件材料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科研经费管理文件材料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38227" y="851538"/>
          <a:ext cx="10448925" cy="5752451"/>
        </p:xfrm>
        <a:graphic>
          <a:graphicData uri="http://schemas.openxmlformats.org/drawingml/2006/table">
            <a:tbl>
              <a:tblPr/>
              <a:tblGrid>
                <a:gridCol w="810893"/>
                <a:gridCol w="7215446"/>
                <a:gridCol w="1211293"/>
                <a:gridCol w="1211293"/>
              </a:tblGrid>
              <a:tr h="5486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申报科学基金及有关批复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任务书、合同、协议书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KY12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科研项目（课题）类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开题报告与课题调研论证材料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课题研究计划、设计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研究工作阶段小结、年度报告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研究报告、研制报告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论文专著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工艺技术报告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技术诀窍报告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专家评审意见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鉴定会材料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鉴定代表名单、会议记录、鉴定意见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38228" y="909959"/>
          <a:ext cx="10448926" cy="5659125"/>
        </p:xfrm>
        <a:graphic>
          <a:graphicData uri="http://schemas.openxmlformats.org/drawingml/2006/table">
            <a:tbl>
              <a:tblPr/>
              <a:tblGrid>
                <a:gridCol w="790572"/>
                <a:gridCol w="7235770"/>
                <a:gridCol w="1211292"/>
                <a:gridCol w="1211292"/>
              </a:tblGrid>
              <a:tr h="5740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鉴定证书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推广应用意见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课题工作总结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科研成果登记表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科研成果报告表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科研成果奖励申报与审批材料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科研成果获奖材料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奖状、奖章、证书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原件或影印件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专利申请书或证书原件或影印件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转让合同、协议书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生产定型鉴定材料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推广应用方案及实施情况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KY13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奖励与专利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8703" y="701456"/>
          <a:ext cx="10458452" cy="6044263"/>
        </p:xfrm>
        <a:graphic>
          <a:graphicData uri="http://schemas.openxmlformats.org/drawingml/2006/table">
            <a:tbl>
              <a:tblPr/>
              <a:tblGrid>
                <a:gridCol w="830577"/>
                <a:gridCol w="7203081"/>
                <a:gridCol w="1212397"/>
                <a:gridCol w="1212397"/>
              </a:tblGrid>
              <a:tr h="43814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奖励</a:t>
                      </a:r>
                      <a:endParaRPr lang="zh-CN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专利</a:t>
                      </a:r>
                      <a:endParaRPr lang="zh-CN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JX11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综合（学生运动会、教学评估、优秀教学质量评奖材料入此）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上级下达的有关教学工作的文件材料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教学改革、培养目标、培养规格、学制等方面的指示、规定、办法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学校规划、实施计划、有关教学的规章制度、会议记录、调研报告、简报、总结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教学检查、评估和各级优秀教学质量评奖材料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统计报表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JX12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学科与实验室建设（专业设置入此）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上级有关学科、专业设置及实验室建设的文件材料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学科、专业、实验室论证、评估、申报、审批材料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重点学科、专业、实验室建设材料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学科、专业、实验室建设计划、简报、总结材料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8703" y="829945"/>
          <a:ext cx="10458452" cy="5781038"/>
        </p:xfrm>
        <a:graphic>
          <a:graphicData uri="http://schemas.openxmlformats.org/drawingml/2006/table">
            <a:tbl>
              <a:tblPr/>
              <a:tblGrid>
                <a:gridCol w="861057"/>
                <a:gridCol w="7172601"/>
                <a:gridCol w="1212397"/>
                <a:gridCol w="1212397"/>
              </a:tblGrid>
              <a:tr h="5863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学科、专业、实验室建设统计报表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JX13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招生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上级有关招生工作的文件材料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招生计划、规定、生源计划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新生录取材料及新生名单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委培、代培、自费生计划、合同及名单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招生宣传、招生工作总结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研究生指导教师名册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JX14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学籍管理（学生奖惩材料入此）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研究生入学登记表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学生学籍卡片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学生成绩总册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38226" y="842648"/>
          <a:ext cx="10448927" cy="5759768"/>
        </p:xfrm>
        <a:graphic>
          <a:graphicData uri="http://schemas.openxmlformats.org/drawingml/2006/table">
            <a:tbl>
              <a:tblPr/>
              <a:tblGrid>
                <a:gridCol w="882014"/>
                <a:gridCol w="7144329"/>
                <a:gridCol w="1211292"/>
                <a:gridCol w="1211292"/>
              </a:tblGrid>
              <a:tr h="481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在校学生名册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学生学籍变更材料（升级、留级、休学、转学、退学等）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学生奖励材料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学生处分材料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JX15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课堂教学与教学实践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各专业教学计划、教学大纲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课程建设要求及安排、校历表、课表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各系、科、专业课程试题库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典型教案、重要备课记录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教学实习、生产实习计划、总结及有关材料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3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JX16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学位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上级有关学位工作文件材料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8703" y="860431"/>
          <a:ext cx="10458452" cy="5730270"/>
        </p:xfrm>
        <a:graphic>
          <a:graphicData uri="http://schemas.openxmlformats.org/drawingml/2006/table">
            <a:tbl>
              <a:tblPr/>
              <a:tblGrid>
                <a:gridCol w="840737"/>
                <a:gridCol w="7192921"/>
                <a:gridCol w="1212397"/>
                <a:gridCol w="1212397"/>
              </a:tblGrid>
              <a:tr h="5812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学校学位评定条例、办法及计划、总结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学位委员会会议记录、决定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学位委员会授于各层次学位清册及名单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博士、硕士研究生学位论文及评审材料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JX17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毕业生（毕业生信息反馈工作入此）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上级有关毕业分配的文件材料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毕业生工作计划、简报、总结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毕业生供需统计报表、计划、合同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毕业生正式分配方案及调配派遣名册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毕业证、派遣证存根领取签收册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毕业生质量跟踪调查和信息反馈材料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JX18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教材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自编、主编教材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63" marR="4463" marT="4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矩形 45"/>
          <p:cNvSpPr/>
          <p:nvPr/>
        </p:nvSpPr>
        <p:spPr>
          <a:xfrm>
            <a:off x="-319314" y="2389595"/>
            <a:ext cx="12868666" cy="1291720"/>
          </a:xfrm>
          <a:prstGeom prst="rect">
            <a:avLst/>
          </a:prstGeom>
          <a:solidFill>
            <a:srgbClr val="005B9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0" name="组合 84"/>
          <p:cNvGrpSpPr/>
          <p:nvPr/>
        </p:nvGrpSpPr>
        <p:grpSpPr>
          <a:xfrm>
            <a:off x="1821741" y="1986529"/>
            <a:ext cx="2113724" cy="2113724"/>
            <a:chOff x="1041891" y="2887277"/>
            <a:chExt cx="1036261" cy="1036518"/>
          </a:xfrm>
          <a:solidFill>
            <a:schemeClr val="bg1"/>
          </a:solidFill>
        </p:grpSpPr>
        <p:sp>
          <p:nvSpPr>
            <p:cNvPr id="1048653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grpFill/>
            <a:ln w="88900" cap="flat" cmpd="sng" algn="ctr">
              <a:solidFill>
                <a:schemeClr val="bg1"/>
              </a:solidFill>
              <a:prstDash val="solid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185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5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8654" name="Text Box 58"/>
            <p:cNvSpPr txBox="1">
              <a:spLocks noChangeArrowheads="1"/>
            </p:cNvSpPr>
            <p:nvPr/>
          </p:nvSpPr>
          <p:spPr bwMode="auto">
            <a:xfrm>
              <a:off x="1160143" y="3077928"/>
              <a:ext cx="782642" cy="7089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txBody>
            <a:bodyPr>
              <a:spAutoFit/>
            </a:bodyPr>
            <a:lstStyle/>
            <a:p>
              <a:pPr algn="ctr" defTabSz="12185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795" kern="0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en-US" altLang="zh-CN" sz="8795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191000" y="2685176"/>
            <a:ext cx="10515601" cy="775224"/>
          </a:xfrm>
          <a:prstGeom prst="rect">
            <a:avLst/>
          </a:prstGeom>
        </p:spPr>
        <p:txBody>
          <a:bodyPr/>
          <a:lstStyle/>
          <a:p>
            <a:r>
              <a:rPr lang="zh-CN" altLang="en-US" sz="4265" b="1" kern="12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4265" b="1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纸质文件材料归档</a:t>
            </a:r>
            <a:endParaRPr lang="zh-CN" altLang="en-US" sz="4265" b="1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08872" y="143456"/>
            <a:ext cx="584370" cy="405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313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C72575-F5BF-4A4E-96A1-DB1197321E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8702" y="1127125"/>
          <a:ext cx="10439401" cy="5122040"/>
        </p:xfrm>
        <a:graphic>
          <a:graphicData uri="http://schemas.openxmlformats.org/drawingml/2006/table">
            <a:tbl>
              <a:tblPr/>
              <a:tblGrid>
                <a:gridCol w="901698"/>
                <a:gridCol w="7117325"/>
                <a:gridCol w="1210189"/>
                <a:gridCol w="1210189"/>
              </a:tblGrid>
              <a:tr h="4656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各系各专业使用教材目录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自编、主编教学指导书、实习指导书和习题集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其他有保存价值的自编参考资料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JJ11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基建综合管理类文件材料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上级下达的有关基建工作的文件材料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有关基建工作的计划、总结、规章制度、简报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基建工作总体规划、统计报表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全校性总体规划、设计总平面图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水、电、气管道分布图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地质勘探、地形测量材料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38225" y="1096296"/>
          <a:ext cx="10439400" cy="5181600"/>
        </p:xfrm>
        <a:graphic>
          <a:graphicData uri="http://schemas.openxmlformats.org/drawingml/2006/table">
            <a:tbl>
              <a:tblPr/>
              <a:tblGrid>
                <a:gridCol w="912495"/>
                <a:gridCol w="7106533"/>
                <a:gridCol w="1210186"/>
                <a:gridCol w="1210186"/>
              </a:tblGrid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JJ12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前期资料，以及工程管理、工程竣工文件材料（按单项工程设置类目）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工程项目建议书、批复、可行性研究报告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环境预测、调查报告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设计任务书、计划任务书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地形、地貌控制点，建筑物、构筑物测量定位、观测记录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水文、气象、地震等其他设计基础材料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征用土地标准文件材料、红线图、拆迁、补偿协议书、产权说明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3" marR="5803" marT="5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承包合同、协议书、招标、投标、租赁文件材料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施工执照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8702" y="1084065"/>
          <a:ext cx="10467974" cy="5307477"/>
        </p:xfrm>
        <a:graphic>
          <a:graphicData uri="http://schemas.openxmlformats.org/drawingml/2006/table">
            <a:tbl>
              <a:tblPr/>
              <a:tblGrid>
                <a:gridCol w="901698"/>
                <a:gridCol w="7139276"/>
                <a:gridCol w="1213500"/>
                <a:gridCol w="1213500"/>
              </a:tblGrid>
              <a:tr h="4984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环保三同时、消防、卫生等条件，水、电、暖供应协议书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竣工验收报告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质量评审材料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竣工验收会议决议文件材料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JJ13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施工技术文件材料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开工报告、工程技术要求、技术交底、图纸会审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土建施工组织设计、施工方案与计划、技术措施、安全措施、施工工艺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建筑原材料、构建出厂证明、质量鉴定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建筑材料实验报告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设计变更、工程更改洽商单、材料仿用核定及零部件、设备代用审批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土建施工定位测量地质勘察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38226" y="1104903"/>
          <a:ext cx="10429871" cy="5235363"/>
        </p:xfrm>
        <a:graphic>
          <a:graphicData uri="http://schemas.openxmlformats.org/drawingml/2006/table">
            <a:tbl>
              <a:tblPr/>
              <a:tblGrid>
                <a:gridCol w="841374"/>
                <a:gridCol w="7170333"/>
                <a:gridCol w="1209082"/>
                <a:gridCol w="1209082"/>
              </a:tblGrid>
              <a:tr h="5740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土、岩试验报告，基础处理，基础工程施工图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土建工程测试、沉陷、位移、变形观测记录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设备与管线焊接试验记录、报告、施工检验、探伤记录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设备与管线强度、密闭性试验报告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设备与管线系统调试、实验记录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管线标高位置坡度测量记录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电气仪表调试、鉴定记录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电气仪表性能测试、校核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隐蔽工程验收记录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工程记录、安装记录、事故处理报告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交工验收记录证明、工程质量评定材料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38225" y="909959"/>
          <a:ext cx="10439401" cy="5659125"/>
        </p:xfrm>
        <a:graphic>
          <a:graphicData uri="http://schemas.openxmlformats.org/drawingml/2006/table">
            <a:tbl>
              <a:tblPr/>
              <a:tblGrid>
                <a:gridCol w="871855"/>
                <a:gridCol w="7147168"/>
                <a:gridCol w="1210189"/>
                <a:gridCol w="1210189"/>
              </a:tblGrid>
              <a:tr h="5740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竣工报告、竣工验收报告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JJ14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全部竣工图纸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建筑图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结构图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水暖图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电工图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气管图等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SB11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设备综合管理类文件材料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上级下达的有关仪器设备工作的文件材料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有关设备管理工作的计划、总结、规章制度、简报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设备工作总体规划、统计报表、报告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设备论证、评估、申报、审批、统计材料，大型设备运行日志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7755" y="911225"/>
          <a:ext cx="10439403" cy="5670901"/>
        </p:xfrm>
        <a:graphic>
          <a:graphicData uri="http://schemas.openxmlformats.org/drawingml/2006/table">
            <a:tbl>
              <a:tblPr/>
              <a:tblGrid>
                <a:gridCol w="831845"/>
                <a:gridCol w="7187180"/>
                <a:gridCol w="1210189"/>
                <a:gridCol w="1210189"/>
              </a:tblGrid>
              <a:tr h="5616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学校仪器设备购置计划、报告及经费分配方案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学校仪器设备移交清册，设备报废、调拨报告及批复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实物档案（本部门获校级以上奖励的奖状、奖杯等；有重大纪念意义的物品等）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反映本部门重大活动的照片、声像档案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与上述纸质档案对应的电子档案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其它有保存价值的材料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SB12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仪器设备项目文件材料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申购报告、计划、论证报告、论证会文件及记录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上级或主管领导批复和准购指示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订购合同，会谈纪要、记录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进口设备过程中相关技术商务文件材料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开箱记录、装箱单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7755" y="909078"/>
          <a:ext cx="10439403" cy="5600979"/>
        </p:xfrm>
        <a:graphic>
          <a:graphicData uri="http://schemas.openxmlformats.org/drawingml/2006/table">
            <a:tbl>
              <a:tblPr/>
              <a:tblGrid>
                <a:gridCol w="895345"/>
                <a:gridCol w="7123680"/>
                <a:gridCol w="1210189"/>
                <a:gridCol w="1210189"/>
              </a:tblGrid>
              <a:tr h="5067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安装、调试记录，双方签字移交文件材料、保修单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验收报告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索赔来往函件、索赔结果文件材料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设备说明书、全套随机文件材料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使用、检修、故障事故记录、设备履历书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重大事故的调查分析及处理意见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技术改造和开发过程中形成的技术文件材料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CK11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财会综合管理类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上级有关财务会计工作的文件材料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学校财务管理规定、计划、总结、请示、批复等文件材料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学校基金管理工作文件材料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有关财务管理方面的其他文件材料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38227" y="891540"/>
          <a:ext cx="10439401" cy="5709442"/>
        </p:xfrm>
        <a:graphic>
          <a:graphicData uri="http://schemas.openxmlformats.org/drawingml/2006/table">
            <a:tbl>
              <a:tblPr/>
              <a:tblGrid>
                <a:gridCol w="739773"/>
                <a:gridCol w="7279250"/>
                <a:gridCol w="1210189"/>
                <a:gridCol w="1210189"/>
              </a:tblGrid>
              <a:tr h="572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财会档案销毁清册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CK12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会计报表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决算报表（含基建综合决算）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年度以上规划表、分配计划、测算表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年度以上各种统计报表（含工资报表）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CK13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会计账簿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总账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预算内账簿（含明细账、分户或登记账）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预算外账簿（含明细账、分户或登记账）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学校专项基金账簿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日记账（其中现金、银行存款日记账）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CK14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会计凭证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35340" y="840105"/>
          <a:ext cx="10451811" cy="5781038"/>
        </p:xfrm>
        <a:graphic>
          <a:graphicData uri="http://schemas.openxmlformats.org/drawingml/2006/table">
            <a:tbl>
              <a:tblPr/>
              <a:tblGrid>
                <a:gridCol w="818860"/>
                <a:gridCol w="7209697"/>
                <a:gridCol w="1211627"/>
                <a:gridCol w="1211627"/>
              </a:tblGrid>
              <a:tr h="5863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预算内各种原始凭证、记账凭证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预算外各种原始凭证、记账凭证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学校基金各种原始凭证、记账凭证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基建及贷款及各种凭证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银行及对外账单及凭证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CK15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工资清册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工资发放名册（含变动）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各种奖金、奖学金、贷学金、助学金、名册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SX12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照片（大事记、科研奖状、体育奖状等）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声像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SX13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录音带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声像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SX14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录像带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声像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CB11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出版综合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管理类文件材料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4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8703" y="1234179"/>
          <a:ext cx="10458452" cy="5119874"/>
        </p:xfrm>
        <a:graphic>
          <a:graphicData uri="http://schemas.openxmlformats.org/drawingml/2006/table">
            <a:tbl>
              <a:tblPr/>
              <a:tblGrid>
                <a:gridCol w="1054097"/>
                <a:gridCol w="6979561"/>
                <a:gridCol w="1212397"/>
                <a:gridCol w="1212397"/>
              </a:tblGrid>
              <a:tr h="57915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3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上级下达的有关出版工作的文件材料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有关出版管理工作的计划、总结、规章制度、简报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出版工作总体规划、统计报表、报告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实物档案（本部门获校级以上奖励的奖状、奖杯等；有重大纪念意义的物品等）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反映本部门重大活动的照片、声像档案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与上述纸质档案对应的电子档案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其它有保存价值的材料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CB12-15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出版物项目文件材料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编辑出版合同、协议书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出版请示、批复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纸质文件材料归档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汇总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38" y="1117603"/>
            <a:ext cx="4878487" cy="30667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矩形 6"/>
          <p:cNvSpPr/>
          <p:nvPr/>
        </p:nvSpPr>
        <p:spPr bwMode="auto">
          <a:xfrm>
            <a:off x="629997" y="4718377"/>
            <a:ext cx="10782612" cy="15349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1" tIns="45720" rIns="91441" bIns="45720" numCol="1" rtlCol="0" anchor="t" anchorCtr="0" compatLnSpc="1"/>
          <a:lstStyle/>
          <a:p>
            <a:pPr defTabSz="912495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4065" y="975151"/>
            <a:ext cx="5595457" cy="37600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 eaLnBrk="1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查询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（见附一），确定需要归档的文件材料，将要归档的文件材料收集到一起。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798830" lvl="1" indent="-34290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归档文件材料是指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办理完毕，且在归档范围内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的纸质或电子形式的文件材料、报表、书籍、实物、视频、音频、图纸、有纪念意义的物品等。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98830" lvl="1" indent="-34290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有纸质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原件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的将原件归档，无原件的将电子文件打印后按纸质文件材料归档。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98830" lvl="1" indent="-34290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纸质原件是指有签字、盖章或正式通过的文件材料。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归档范围和保管期限表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8211" y="1108621"/>
          <a:ext cx="10458451" cy="5316554"/>
        </p:xfrm>
        <a:graphic>
          <a:graphicData uri="http://schemas.openxmlformats.org/drawingml/2006/table">
            <a:tbl>
              <a:tblPr/>
              <a:tblGrid>
                <a:gridCol w="927589"/>
                <a:gridCol w="7106068"/>
                <a:gridCol w="1212397"/>
                <a:gridCol w="1212397"/>
              </a:tblGrid>
              <a:tr h="42794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归档范围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保管期限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495" marR="349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原稿（含照片、手迹原件）、复制件（退还作者后应有原稿签收单）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各级审稿单、历次审稿意见、与作者的往来信件邮件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835" marR="4835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出版物样品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获奖或受查处情况的文件材料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永久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WS11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外事综合管理文件材料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外事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WS12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学校教职工因公出国境，含出席国际会议、出国境访问、讲学、合作研究、学习进修等的材料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外事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WS13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学校聘请的海境外专家、教师在教学、科研等活动中形成的材料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外事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0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WS14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校开展校际交流、中外合作办学、在华举办国际会议、学生赴海境外交流培养等形成的材料，以及管理外国或港澳台专家、教师、国际学生、港澳台学生等的材料；学校授予海境外人士名誉职务、学位、称号等的材料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外事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WS15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外国留学生工作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外事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750" marR="475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档号编制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3964" y="2462674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u="sng" dirty="0">
                <a:latin typeface="+mn-lt"/>
                <a:ea typeface="+mn-ea"/>
                <a:cs typeface="+mn-ea"/>
                <a:sym typeface="+mn-lt"/>
              </a:rPr>
              <a:t>XXXX</a:t>
            </a:r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lang="en-US" altLang="zh-CN" sz="3600" u="sng" dirty="0"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u="sng" dirty="0"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sz="3600" u="sng" dirty="0"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lang="en-US" altLang="zh-CN" sz="3600" u="sng" dirty="0">
                <a:latin typeface="+mn-lt"/>
                <a:ea typeface="+mn-ea"/>
                <a:cs typeface="+mn-ea"/>
                <a:sym typeface="+mn-lt"/>
              </a:rPr>
              <a:t>XXX</a:t>
            </a:r>
            <a:endParaRPr lang="en-US" altLang="zh-CN" sz="3600" u="sng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46615" y="3871710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u="sng" dirty="0">
                <a:latin typeface="+mn-lt"/>
                <a:ea typeface="+mn-ea"/>
                <a:cs typeface="+mn-ea"/>
                <a:sym typeface="+mn-lt"/>
              </a:rPr>
              <a:t>卷    号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：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，最后一级类目下的案卷流水号。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46618" y="4375768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部门或项目号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两位数字，部门号或项目（设备）号。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6619" y="4879822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主题分类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两位数字，归档文件材料所属主题领域，详见附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46616" y="5383880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档案类型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两位字母，如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DQ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代表党群档案，详见附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6618" y="5887934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年度号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四位数字，文件材料归档的自然年度。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连接符: 肘形 10"/>
          <p:cNvCxnSpPr>
            <a:endCxn id="10" idx="1"/>
          </p:cNvCxnSpPr>
          <p:nvPr/>
        </p:nvCxnSpPr>
        <p:spPr>
          <a:xfrm>
            <a:off x="1563793" y="3014288"/>
            <a:ext cx="3882825" cy="3058312"/>
          </a:xfrm>
          <a:prstGeom prst="bentConnector3">
            <a:avLst>
              <a:gd name="adj1" fmla="val 789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连接符: 肘形 11"/>
          <p:cNvCxnSpPr/>
          <p:nvPr/>
        </p:nvCxnSpPr>
        <p:spPr>
          <a:xfrm rot="16200000" flipH="1">
            <a:off x="3067116" y="3198377"/>
            <a:ext cx="2563587" cy="2195412"/>
          </a:xfrm>
          <a:prstGeom prst="bentConnector3">
            <a:avLst>
              <a:gd name="adj1" fmla="val 10008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连接符: 肘形 12"/>
          <p:cNvCxnSpPr>
            <a:endCxn id="8" idx="1"/>
          </p:cNvCxnSpPr>
          <p:nvPr/>
        </p:nvCxnSpPr>
        <p:spPr>
          <a:xfrm rot="16200000" flipH="1">
            <a:off x="3679412" y="3297281"/>
            <a:ext cx="2050198" cy="1484216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连接符: 肘形 13"/>
          <p:cNvCxnSpPr>
            <a:endCxn id="7" idx="1"/>
          </p:cNvCxnSpPr>
          <p:nvPr/>
        </p:nvCxnSpPr>
        <p:spPr>
          <a:xfrm rot="16200000" flipH="1">
            <a:off x="4300893" y="3414709"/>
            <a:ext cx="1546144" cy="745306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 bwMode="auto">
          <a:xfrm>
            <a:off x="5948224" y="3014297"/>
            <a:ext cx="0" cy="8574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文本框 16"/>
          <p:cNvSpPr txBox="1"/>
          <p:nvPr/>
        </p:nvSpPr>
        <p:spPr>
          <a:xfrm>
            <a:off x="932471" y="929937"/>
            <a:ext cx="10541876" cy="87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档号是在整理和管理档案的过程中，以字符形式赋予档案的一组代码。</a:t>
            </a:r>
            <a:endParaRPr lang="en-US" altLang="zh-CN" b="1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档号是存取档案的标记，并具有统计监督作用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92783" y="1887951"/>
            <a:ext cx="902811" cy="457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130">
              <a:lnSpc>
                <a:spcPct val="20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一级类目</a:t>
            </a:r>
            <a:endParaRPr lang="zh-CN" altLang="en-US" sz="1400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28997" y="1869678"/>
            <a:ext cx="1082348" cy="45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>
              <a:lnSpc>
                <a:spcPct val="20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二级类目</a:t>
            </a:r>
            <a:endParaRPr lang="zh-CN" altLang="en-US" sz="1400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右大括号 22"/>
          <p:cNvSpPr/>
          <p:nvPr/>
        </p:nvSpPr>
        <p:spPr bwMode="auto">
          <a:xfrm rot="16200000">
            <a:off x="1676582" y="1847170"/>
            <a:ext cx="351690" cy="126289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1" tIns="45720" rIns="91441" bIns="45720" numCol="1" rtlCol="0" anchor="t" anchorCtr="0" compatLnSpc="1"/>
          <a:lstStyle/>
          <a:p>
            <a:pPr defTabSz="912495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右大括号 25"/>
          <p:cNvSpPr/>
          <p:nvPr/>
        </p:nvSpPr>
        <p:spPr bwMode="auto">
          <a:xfrm rot="16200000">
            <a:off x="3800415" y="1402599"/>
            <a:ext cx="351690" cy="2115129"/>
          </a:xfrm>
          <a:prstGeom prst="rightBrace">
            <a:avLst>
              <a:gd name="adj1" fmla="val 8333"/>
              <a:gd name="adj2" fmla="val 5043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1" tIns="45720" rIns="91441" bIns="45720" numCol="1" rtlCol="0" anchor="t" anchorCtr="0" compatLnSpc="1"/>
          <a:lstStyle/>
          <a:p>
            <a:pPr defTabSz="912495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档号编制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제목 1"/>
          <p:cNvSpPr txBox="1"/>
          <p:nvPr/>
        </p:nvSpPr>
        <p:spPr>
          <a:xfrm>
            <a:off x="1717943" y="231035"/>
            <a:ext cx="3562378" cy="46166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ulim" pitchFamily="34" charset="-127"/>
                <a:ea typeface="宋体" panose="02010600030101010101" pitchFamily="2" charset="-122"/>
              </a:defRPr>
            </a:lvl2pPr>
            <a:lvl3pPr algn="ctr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ulim" pitchFamily="34" charset="-127"/>
                <a:ea typeface="宋体" panose="02010600030101010101" pitchFamily="2" charset="-122"/>
              </a:defRPr>
            </a:lvl3pPr>
            <a:lvl4pPr algn="ctr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ulim" pitchFamily="34" charset="-127"/>
                <a:ea typeface="宋体" panose="02010600030101010101" pitchFamily="2" charset="-122"/>
              </a:defRPr>
            </a:lvl4pPr>
            <a:lvl5pPr algn="ctr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ulim" pitchFamily="34" charset="-127"/>
                <a:ea typeface="宋体" panose="02010600030101010101" pitchFamily="2" charset="-122"/>
              </a:defRPr>
            </a:lvl5pPr>
            <a:lvl6pPr marL="457200" algn="ctr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굴림" pitchFamily="34" charset="-127"/>
                <a:ea typeface="宋体" panose="02010600030101010101" pitchFamily="2" charset="-122"/>
              </a:defRPr>
            </a:lvl6pPr>
            <a:lvl7pPr marL="914400" algn="ctr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굴림" pitchFamily="34" charset="-127"/>
                <a:ea typeface="宋体" panose="02010600030101010101" pitchFamily="2" charset="-122"/>
              </a:defRPr>
            </a:lvl7pPr>
            <a:lvl8pPr marL="1371600" algn="ctr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굴림" pitchFamily="34" charset="-127"/>
                <a:ea typeface="宋体" panose="02010600030101010101" pitchFamily="2" charset="-122"/>
              </a:defRPr>
            </a:lvl8pPr>
            <a:lvl9pPr marL="1828800" algn="ctr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굴림" pitchFamily="34" charset="-127"/>
                <a:ea typeface="宋体" panose="02010600030101010101" pitchFamily="2" charset="-122"/>
              </a:defRPr>
            </a:lvl9pPr>
          </a:lstStyle>
          <a:p>
            <a:endParaRPr lang="ko-KR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16000" y="1585095"/>
          <a:ext cx="10452103" cy="4697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50207"/>
                <a:gridCol w="3893819"/>
                <a:gridCol w="2331915"/>
                <a:gridCol w="3276162"/>
              </a:tblGrid>
              <a:tr h="381956">
                <a:tc>
                  <a:txBody>
                    <a:bodyPr/>
                    <a:lstStyle/>
                    <a:p>
                      <a:pPr algn="ctr"/>
                      <a:r>
                        <a:rPr lang="zh-CN" sz="1800" b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sz="1800" b="1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b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档号构成</a:t>
                      </a:r>
                      <a:endParaRPr lang="zh-CN" sz="1800" b="1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b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举例</a:t>
                      </a:r>
                      <a:endParaRPr lang="zh-CN" sz="1800" b="1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b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说明</a:t>
                      </a:r>
                      <a:endParaRPr lang="zh-CN" sz="1800" b="1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9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</a:t>
                      </a:r>
                      <a:endParaRPr 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DQ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主题分类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部门号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案卷号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2021-DQ11.11-1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XZ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主题分类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部门号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案卷号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2021-XZ11.11-1</a:t>
                      </a:r>
                      <a:endParaRPr lang="zh-CN" altLang="en-US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5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</a:t>
                      </a:r>
                      <a:endParaRPr lang="zh-CN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JX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主题分类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部门号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案卷号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2021-JX11.11-1</a:t>
                      </a:r>
                      <a:endParaRPr lang="zh-CN" altLang="en-US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属于教学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管</a:t>
                      </a:r>
                      <a:r>
                        <a:rPr lang="ja-JP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理内容的采用自然年度，其余可采用教学年度。涉及学籍问题的，可采用入学时的年度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（级）</a:t>
                      </a:r>
                      <a:r>
                        <a:rPr lang="ja-JP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或（届）</a:t>
                      </a:r>
                      <a:endParaRPr 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05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</a:t>
                      </a:r>
                      <a:endParaRPr 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CK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主题分类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项目号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案卷号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2021-CK11.11-1</a:t>
                      </a:r>
                      <a:endParaRPr lang="zh-CN" altLang="en-US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lang="zh-CN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、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财会档案项目号详见附</a:t>
                      </a: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。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、</a:t>
                      </a: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 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凭证、报表，按年、月序，帐薄按总帐、分类帐，明细序。</a:t>
                      </a:r>
                      <a:endParaRPr 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档号编制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6824" y="759908"/>
          <a:ext cx="10460327" cy="59926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50956"/>
                <a:gridCol w="4255872"/>
                <a:gridCol w="1887793"/>
                <a:gridCol w="3365706"/>
              </a:tblGrid>
              <a:tr h="458736">
                <a:tc>
                  <a:txBody>
                    <a:bodyPr/>
                    <a:lstStyle/>
                    <a:p>
                      <a:pPr algn="ctr"/>
                      <a:r>
                        <a:rPr lang="zh-CN" sz="1800" b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sz="1800" b="1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b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档号构成</a:t>
                      </a:r>
                      <a:endParaRPr lang="zh-CN" sz="1800" b="1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b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举例</a:t>
                      </a:r>
                      <a:endParaRPr lang="zh-CN" sz="1800" b="1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b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说明</a:t>
                      </a:r>
                      <a:endParaRPr lang="zh-CN" sz="1800" b="1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</a:t>
                      </a:r>
                      <a:endParaRPr 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KY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综合类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部门号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案卷号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313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KY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项目类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项目号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案卷号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313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KY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奖励与专利类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项目号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案卷号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2021-KY11.11-1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（综合类）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2021-KY12.XX-1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（项目类）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2021-KY13.11-1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（综合类）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、科研综合类档案用自然年度，科研项目类档案用项目完成年度。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、科研综合类档案（</a:t>
                      </a: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KY11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）按部门编制案卷号。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、项目类档案（</a:t>
                      </a: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KY12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）按项目号编制案卷号，项目号从</a:t>
                      </a: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开始流水编制。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、奖励与专利类档案（</a:t>
                      </a: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KY13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）的项目号分别为</a:t>
                      </a: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代表奖状，</a:t>
                      </a: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代表专利。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JJ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综合管理类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部门号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案卷号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313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JJ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项目类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项目号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案卷号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2021-JJ11.11-1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2021-JJ12.11-1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、基建综合管理类档案用自然年度，项目类档案按竣工年度。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、综合管理类档案（</a:t>
                      </a: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JJ11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）按部门编制案卷号，其他项目类档案按项目号编制案卷号，项目号从</a:t>
                      </a: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开始流水编制。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档号编制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26824" y="833347"/>
          <a:ext cx="10460327" cy="59724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50956"/>
                <a:gridCol w="4005809"/>
                <a:gridCol w="1999526"/>
                <a:gridCol w="3504036"/>
              </a:tblGrid>
              <a:tr h="458736">
                <a:tc>
                  <a:txBody>
                    <a:bodyPr/>
                    <a:lstStyle/>
                    <a:p>
                      <a:pPr algn="ctr"/>
                      <a:r>
                        <a:rPr lang="zh-CN" sz="1800" b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类型</a:t>
                      </a:r>
                      <a:endParaRPr lang="zh-CN" sz="1800" b="1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b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档号构成</a:t>
                      </a:r>
                      <a:endParaRPr lang="zh-CN" sz="1800" b="1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b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举例</a:t>
                      </a:r>
                      <a:endParaRPr lang="zh-CN" sz="1800" b="1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b="1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说明</a:t>
                      </a:r>
                      <a:endParaRPr lang="zh-CN" sz="1800" b="1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声像</a:t>
                      </a:r>
                      <a:endParaRPr 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SX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载体形式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部门号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案卷号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2021-SX11.11-1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98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</a:t>
                      </a:r>
                      <a:endParaRPr 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SB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综合管理类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部门号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案卷号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313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SB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主题分类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设备号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案卷号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2021-SB11.11-1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2021-SB12.11-1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、</a:t>
                      </a:r>
                      <a:r>
                        <a:rPr lang="zh-CN" altLang="zh-CN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年度号为仪器设备购置年份。</a:t>
                      </a:r>
                      <a:endParaRPr lang="en-US" altLang="zh-CN" sz="18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、综合管理类档案（</a:t>
                      </a: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SB11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）按部门编制案卷号，仪器设备类档案按设备号编制案卷号。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、设备号从</a:t>
                      </a: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开始流水编制。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外事</a:t>
                      </a:r>
                      <a:endParaRPr 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WS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主题分类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部门号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案卷号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2021-WS11.11-1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2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</a:t>
                      </a:r>
                      <a:endParaRPr 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CB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综合管理类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部门号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案卷号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313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年度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CB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主题分类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项目号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案卷号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2021-CB11.11-1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2021-CB11.11-1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、年度用出版物的出版年度。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、综合管理类档案（</a:t>
                      </a: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CB11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）按部门编制案卷号，其他主题分类按项目号编制案卷号，项目号从</a:t>
                      </a: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r>
                        <a:rPr lang="zh-CN" altLang="en-US" sz="18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开始流水编制。</a:t>
                      </a:r>
                      <a:endParaRPr lang="en-US" altLang="zh-CN" sz="18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7961" marR="37961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分类编号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25240" y="926818"/>
          <a:ext cx="10446325" cy="5590428"/>
        </p:xfrm>
        <a:graphic>
          <a:graphicData uri="http://schemas.openxmlformats.org/drawingml/2006/table">
            <a:tbl>
              <a:tblPr/>
              <a:tblGrid>
                <a:gridCol w="1608134"/>
                <a:gridCol w="1181542"/>
                <a:gridCol w="6233652"/>
                <a:gridCol w="1422997"/>
              </a:tblGrid>
              <a:tr h="3960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档案类型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主题分类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1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党群档案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DQ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党务综合（党办及分党委、总支、直属支部）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纪检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党委组织部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宣传教育（党委宣传部、学生工作部（处））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党委统战部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工会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团委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1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行政档案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XZ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行政综合（校办及各部门、各学院、研究院、中心等）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人事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监察、审计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武装、保卫、保密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41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后勤（后勤管理处、后勤集团、社区服务管理中心、校医院）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档案、图书、文博（图书馆、档案室）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分类编号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16001" y="809307"/>
          <a:ext cx="10446329" cy="5875171"/>
        </p:xfrm>
        <a:graphic>
          <a:graphicData uri="http://schemas.openxmlformats.org/drawingml/2006/table">
            <a:tbl>
              <a:tblPr/>
              <a:tblGrid>
                <a:gridCol w="1330035"/>
                <a:gridCol w="2475345"/>
                <a:gridCol w="2309093"/>
                <a:gridCol w="2096655"/>
                <a:gridCol w="1126838"/>
                <a:gridCol w="1108363"/>
              </a:tblGrid>
              <a:tr h="406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档案类型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主题分类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51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教学档案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JX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综合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76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学科与实验室建设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6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招生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6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学籍管理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6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课堂教学与教学实践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6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学位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6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毕业生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6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教材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68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财会档案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综合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预算内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76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会计报表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预算外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6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会计账簿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贷款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6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会计凭证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6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工资清册及奖学金、助学金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银行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6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工会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6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公费医疗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643" marR="6643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分类编号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28700" y="749551"/>
          <a:ext cx="10452101" cy="5986800"/>
        </p:xfrm>
        <a:graphic>
          <a:graphicData uri="http://schemas.openxmlformats.org/drawingml/2006/table">
            <a:tbl>
              <a:tblPr/>
              <a:tblGrid>
                <a:gridCol w="1609022"/>
                <a:gridCol w="1622105"/>
                <a:gridCol w="3610487"/>
                <a:gridCol w="3610487"/>
              </a:tblGrid>
              <a:tr h="3960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档案类型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主题分类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科研档案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KY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综合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0034">
                <a:tc vMerge="1"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49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奖励与专利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基建档案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JJ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基建工作综合管理材料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8634">
                <a:tc vMerge="1"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前期资料，以及工程管理、工程竣工文件材料（按单项工程设置类目）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1">
                <a:tc vMerge="1"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施工技术文件材料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1">
                <a:tc vMerge="1"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全部竣工图纸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声像档案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SX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照片（大事记、科研奖状、体育奖状等）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1">
                <a:tc vMerge="1"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录音带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1">
                <a:tc vMerge="1"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录像带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设备档案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SB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仪器设备综合管理材料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仪器设备材料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720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分类编号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19179" y="1039817"/>
          <a:ext cx="10470867" cy="5393520"/>
        </p:xfrm>
        <a:graphic>
          <a:graphicData uri="http://schemas.openxmlformats.org/drawingml/2006/table">
            <a:tbl>
              <a:tblPr/>
              <a:tblGrid>
                <a:gridCol w="1611910"/>
                <a:gridCol w="1625017"/>
                <a:gridCol w="3616970"/>
                <a:gridCol w="3616970"/>
              </a:tblGrid>
              <a:tr h="3960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档案类型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主题分类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108000" marB="10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1434" marT="108000" marB="10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外事档案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WS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外事综合管理文件材料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出国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来访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国际合作与会议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校际合作及友人赠送的礼品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出版类档案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CB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综合管理类文件材料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报纸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刊物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书稿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音像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434" marR="1434" marT="108000" marB="10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89326" y="1961784"/>
            <a:ext cx="2138738" cy="2133966"/>
          </a:xfrm>
          <a:prstGeom prst="rect">
            <a:avLst/>
          </a:prstGeom>
        </p:spPr>
      </p:pic>
      <p:sp>
        <p:nvSpPr>
          <p:cNvPr id="39938" name="文本框 16" hidden="1"/>
          <p:cNvSpPr txBox="1">
            <a:spLocks noChangeArrowheads="1"/>
          </p:cNvSpPr>
          <p:nvPr/>
        </p:nvSpPr>
        <p:spPr bwMode="auto">
          <a:xfrm>
            <a:off x="4781553" y="3502028"/>
            <a:ext cx="2861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7BC6"/>
                </a:solidFill>
                <a:latin typeface="+mn-lt"/>
                <a:ea typeface="+mn-ea"/>
                <a:cs typeface="+mn-ea"/>
                <a:sym typeface="+mn-lt"/>
              </a:rPr>
              <a:t>Company </a:t>
            </a:r>
            <a:r>
              <a:rPr lang="en-US" altLang="zh-CN" sz="2800" b="1">
                <a:solidFill>
                  <a:srgbClr val="2C3441"/>
                </a:solidFill>
                <a:latin typeface="+mn-lt"/>
                <a:ea typeface="+mn-ea"/>
                <a:cs typeface="+mn-ea"/>
                <a:sym typeface="+mn-lt"/>
              </a:rPr>
              <a:t>name</a:t>
            </a:r>
            <a:endParaRPr lang="zh-CN" altLang="en-US" sz="2800" b="1">
              <a:solidFill>
                <a:srgbClr val="2C344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39" name="文本框 17" hidden="1"/>
          <p:cNvSpPr txBox="1">
            <a:spLocks noChangeArrowheads="1"/>
          </p:cNvSpPr>
          <p:nvPr/>
        </p:nvSpPr>
        <p:spPr bwMode="auto">
          <a:xfrm>
            <a:off x="3617915" y="2846389"/>
            <a:ext cx="4526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7BC6"/>
                </a:solidFill>
                <a:latin typeface="+mn-lt"/>
                <a:ea typeface="+mn-ea"/>
                <a:cs typeface="+mn-ea"/>
                <a:sym typeface="+mn-lt"/>
              </a:rPr>
              <a:t>2018 </a:t>
            </a:r>
            <a:r>
              <a:rPr lang="en-US" altLang="zh-CN" sz="2800" b="1">
                <a:solidFill>
                  <a:srgbClr val="2C3441"/>
                </a:solidFill>
                <a:latin typeface="+mn-lt"/>
                <a:ea typeface="+mn-ea"/>
                <a:cs typeface="+mn-ea"/>
                <a:sym typeface="+mn-lt"/>
              </a:rPr>
              <a:t>ANNUAL SUMMARY</a:t>
            </a:r>
            <a:endParaRPr lang="zh-CN" altLang="en-US" sz="2800" b="1">
              <a:solidFill>
                <a:srgbClr val="2C344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纸质文件材料归档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立卷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18736" y="942010"/>
            <a:ext cx="5558107" cy="53987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根据文件材料的来源、时间、内容、格式、外形上的联系对若干文件材料进行分类，初步建立案卷。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98830" lvl="1" indent="-342900" eaLnBrk="1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案卷是由互有联系的若干文件材料组合成的档案保管单位，包括案卷封面、卷内文件目录、卷内文件、卷内备考表。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98830" lvl="1" indent="-342900" eaLnBrk="1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案卷示例：可以将某年度党委会会议纪要，某年度人事招聘文件，某项目施工阶段文件材料分别组成一个案卷。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98830" lvl="1" indent="-342900" eaLnBrk="1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案卷内文件材料数量多时可组成若干卷，如：某年度党委会会议纪要（一），某年度党委会会议纪要（二）等，每卷不超过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页。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98830" lvl="1" indent="-342900" eaLnBrk="1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立卷具有一定灵活性，原则是既保持文件材料间联系，又便于今后查考。如：既可以将本部门所有会议纪要组成一卷，也可以将关于某一重要任务的通知、汇报、会议纪要、报表等组成一卷。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47" y="1422752"/>
            <a:ext cx="5024481" cy="440539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32473" y="899355"/>
            <a:ext cx="10586427" cy="13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拆除文件材料的塑料皮、硬纸板或金属钉。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文中密不可分的插图、照片、便条等应贴入文件材料内。如：领导批示的便条应粘贴在空白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A4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纸正中位置。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2950" lvl="2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个别页面反面被确定为“废页”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与文件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材料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无联系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)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应用钢笔或签字笔划掉“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×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不编页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号。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纸质文件材料归档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拆装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53" y="2451329"/>
            <a:ext cx="9851401" cy="43233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纸质文件材料归档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排序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24551" y="1953593"/>
            <a:ext cx="5583959" cy="239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对案卷内部文件材料进行排序。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6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卷内文件材料按时间排序。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 defTabSz="913130">
              <a:lnSpc>
                <a:spcPts val="26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正文在前，附件在后。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 defTabSz="913130">
              <a:lnSpc>
                <a:spcPts val="26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印件在前、定稿在后。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 defTabSz="913130">
              <a:lnSpc>
                <a:spcPts val="26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批复在前、请示或来文在后。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6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结论性文件材料在前，过程文件材料在后。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741680" lvl="1" indent="-285750">
              <a:lnSpc>
                <a:spcPts val="26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签批单在前，结论性文件材料在后。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8" name="图片 7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11" y="1180868"/>
            <a:ext cx="4478516" cy="284996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图片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10" y="3486373"/>
            <a:ext cx="4478516" cy="284996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29"/>
  <p:tag name="KSO_WM_TEMPLATE_INDEX" val="20231772"/>
  <p:tag name="KSO_WM_UNIT_ID" val="custom20231772_1*a*1"/>
  <p:tag name="KSO_WM_UNIT_TEXT_FILL_FORE_SCHEMECOLOR_INDEX" val="13"/>
  <p:tag name="KSO_WM_UNIT_TEXT_FILL_TYPE" val="1"/>
  <p:tag name="KSO_WM_UNIT_USESOURCEFORMAT_APPLY" val="1"/>
  <p:tag name="KSO_WM_UNIT_PRESET_TEXT" val="单击此处添加标题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1772_1*i*2"/>
  <p:tag name="KSO_WM_TEMPLATE_CATEGORY" val="custom"/>
  <p:tag name="KSO_WM_TEMPLATE_INDEX" val="20231772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VALUE" val="989*98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772_1*d*1"/>
  <p:tag name="KSO_WM_TEMPLATE_CATEGORY" val="custom"/>
  <p:tag name="KSO_WM_TEMPLATE_INDEX" val="20231772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1"/>
</p:tagLst>
</file>

<file path=ppt/tags/tag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62_2*l_h_f*1_1_1"/>
  <p:tag name="KSO_WM_TEMPLATE_CATEGORY" val="diagram"/>
  <p:tag name="KSO_WM_TEMPLATE_INDEX" val="20231762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MAX_ITEMCNT" val="3"/>
  <p:tag name="KSO_WM_DIAGRAM_MIN_ITEMCNT" val="1"/>
  <p:tag name="KSO_WM_DIAGRAM_VIRTUALLY_FRAME" val="{&quot;height&quot;:392.3464566929134,&quot;left&quot;:389.6750424218365,&quot;top&quot;:131.9392125984252,&quot;width&quot;:507.6499938964842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单击此处输入你的项正文，文字是您思想的提炼，请尽量言简意赅的阐述观点，单击此处输入你的项正文，请尽量言简意赅的阐述观点。单击此处输入你的项正文，文字是您思想的提炼。"/>
  <p:tag name="KSO_WM_UNIT_USESOURCEFORMAT_APPLY" val="1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62_2*l_h_a*1_1_1"/>
  <p:tag name="KSO_WM_TEMPLATE_CATEGORY" val="diagram"/>
  <p:tag name="KSO_WM_TEMPLATE_INDEX" val="20231762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MAX_ITEMCNT" val="3"/>
  <p:tag name="KSO_WM_DIAGRAM_MIN_ITEMCNT" val="1"/>
  <p:tag name="KSO_WM_DIAGRAM_VIRTUALLY_FRAME" val="{&quot;height&quot;:392.3464566929134,&quot;left&quot;:389.6750424218365,&quot;top&quot;:131.9392125984252,&quot;width&quot;:507.6499938964842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单击此处添加项标题"/>
  <p:tag name="KSO_WM_UNIT_USESOURCEFORMAT_APPLY" val="1"/>
</p:tagLst>
</file>

<file path=ppt/tags/tag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62_2*l_h_f*1_2_1"/>
  <p:tag name="KSO_WM_TEMPLATE_CATEGORY" val="diagram"/>
  <p:tag name="KSO_WM_TEMPLATE_INDEX" val="20231762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MAX_ITEMCNT" val="3"/>
  <p:tag name="KSO_WM_DIAGRAM_MIN_ITEMCNT" val="1"/>
  <p:tag name="KSO_WM_DIAGRAM_VIRTUALLY_FRAME" val="{&quot;height&quot;:392.3464566929134,&quot;left&quot;:389.6750424218365,&quot;top&quot;:131.9392125984252,&quot;width&quot;:507.6499938964842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单击此处输入你的项正文，文字是您思想的提炼，请尽量言简意赅的阐述观点，单击此处输入你的项正文，请尽量言简意赅的阐述观点。单击此处输入你的项正文，文字是您思想的提炼。"/>
  <p:tag name="KSO_WM_UNIT_USESOURCEFORMAT_APPLY" val="1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62_2*l_h_a*1_2_1"/>
  <p:tag name="KSO_WM_TEMPLATE_CATEGORY" val="diagram"/>
  <p:tag name="KSO_WM_TEMPLATE_INDEX" val="20231762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MAX_ITEMCNT" val="3"/>
  <p:tag name="KSO_WM_DIAGRAM_MIN_ITEMCNT" val="1"/>
  <p:tag name="KSO_WM_DIAGRAM_VIRTUALLY_FRAME" val="{&quot;height&quot;:392.3464566929134,&quot;left&quot;:389.6750424218365,&quot;top&quot;:131.9392125984252,&quot;width&quot;:507.6499938964842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单击此处添加项标题"/>
  <p:tag name="KSO_WM_UNIT_USESOURCEFORMAT_APPLY" val="1"/>
</p:tagLst>
</file>

<file path=ppt/tags/tag8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07.6*314.483"/>
  <p:tag name="KSO_WM_SLIDE_POSITION" val="389.675*181.51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1772"/>
  <p:tag name="KSO_WM_TEMPLATE_SUBCATEGORY" val="0"/>
  <p:tag name="KSO_WM_SLIDE_INDEX" val="1"/>
  <p:tag name="KSO_WM_TAG_VERSION" val="3.0"/>
  <p:tag name="KSO_WM_SLIDE_ID" val="custom20231772_1"/>
  <p:tag name="KSO_WM_SLIDE_ITEM_CNT" val="1"/>
</p:tagLst>
</file>

<file path=ppt/tags/tag9.xml><?xml version="1.0" encoding="utf-8"?>
<p:tagLst xmlns:p="http://schemas.openxmlformats.org/presentationml/2006/main">
  <p:tag name="ISLIDE.GUIDESSETTING" val="{&quot;Id&quot;:&quot;GuidesStyle_Wide&quot;,&quot;Name&quot;:&quot;宽&quot;,&quot;Kind&quot;:&quot;System&quot;,&quot;OldGuidesSetting&quot;:{&quot;HeaderHeight&quot;:15.0,&quot;FooterHeight&quot;:9.0,&quot;SideMargin&quot;:5.5,&quot;TopMargin&quot;:0.0,&quot;BottomMargin&quot;:0.0,&quot;IntervalMargin&quot;:2.5}}"/>
  <p:tag name="commondata" val="eyJoZGlkIjoiYmQzMWM2MjRjZmFkMWI5MzMxNjk1NTQyYTFhOWNkNzQifQ==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qpkzae1q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qpkzae1q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>
        <a:spAutoFit/>
      </a:bodyPr>
      <a:lstStyle>
        <a:defPPr marL="0" marR="0" indent="0" algn="l" defTabSz="913130" rtl="0" eaLnBrk="0" fontAlgn="base" latinLnBrk="0" hangingPunct="0">
          <a:lnSpc>
            <a:spcPct val="2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200" b="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tx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qpkzae1q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qpkzae1q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qpkzae1q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自定义设计方案">
  <a:themeElements>
    <a:clrScheme name="8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qpkzae1q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自定义设计方案">
  <a:themeElements>
    <a:clrScheme name="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qpkzae1q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自定义设计方案">
  <a:themeElements>
    <a:clrScheme name="1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qpkzae1q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自定义设计方案">
  <a:themeElements>
    <a:clrScheme name="1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qpkzae1q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15531</Words>
  <Application>WPS 演示</Application>
  <PresentationFormat>宽屏</PresentationFormat>
  <Paragraphs>4357</Paragraphs>
  <Slides>69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69</vt:i4>
      </vt:variant>
    </vt:vector>
  </HeadingPairs>
  <TitlesOfParts>
    <vt:vector size="90" baseType="lpstr">
      <vt:lpstr>Arial</vt:lpstr>
      <vt:lpstr>宋体</vt:lpstr>
      <vt:lpstr>Wingdings</vt:lpstr>
      <vt:lpstr>Calibri</vt:lpstr>
      <vt:lpstr>Calibri Light</vt:lpstr>
      <vt:lpstr>微软雅黑</vt:lpstr>
      <vt:lpstr>仿宋_GB2312</vt:lpstr>
      <vt:lpstr>仿宋</vt:lpstr>
      <vt:lpstr>Arial Unicode MS</vt:lpstr>
      <vt:lpstr>Gulim</vt:lpstr>
      <vt:lpstr>Malgun Gothic</vt:lpstr>
      <vt:lpstr>굴림</vt:lpstr>
      <vt:lpstr>自定义设计方案</vt:lpstr>
      <vt:lpstr>4_Office 主题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档案员工作手册</vt:lpstr>
      <vt:lpstr>目录</vt:lpstr>
      <vt:lpstr>   档案员职责</vt:lpstr>
      <vt:lpstr>档案员职责</vt:lpstr>
      <vt:lpstr>   纸质文件材料归档</vt:lpstr>
      <vt:lpstr>纸质文件材料归档-汇总</vt:lpstr>
      <vt:lpstr>纸质文件材料归档-立卷</vt:lpstr>
      <vt:lpstr>纸质文件材料归档-拆装</vt:lpstr>
      <vt:lpstr>纸质文件材料归档-排序</vt:lpstr>
      <vt:lpstr>纸质文件材料归档-编页号</vt:lpstr>
      <vt:lpstr>纸质文件材料归档-编目</vt:lpstr>
      <vt:lpstr>纸质文件材料归档-组卷</vt:lpstr>
      <vt:lpstr>纸质文件材料归档-联系档案馆审核</vt:lpstr>
      <vt:lpstr>纸质文件材料归档-移交档案馆</vt:lpstr>
      <vt:lpstr>纸质文件材料归档-移交档案馆</vt:lpstr>
      <vt:lpstr>档案员-移交档案馆</vt:lpstr>
      <vt:lpstr>   电子文件归档</vt:lpstr>
      <vt:lpstr>电子文件的整理</vt:lpstr>
      <vt:lpstr>   声像档案归档</vt:lpstr>
      <vt:lpstr>声像档案归档-整理</vt:lpstr>
      <vt:lpstr>声像档案归档-编目</vt:lpstr>
      <vt:lpstr>   附件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附1 归档范围和保管期限表</vt:lpstr>
      <vt:lpstr>附2 档号编制</vt:lpstr>
      <vt:lpstr>附2 档号编制</vt:lpstr>
      <vt:lpstr>附2 档号编制</vt:lpstr>
      <vt:lpstr>附2 档号编制</vt:lpstr>
      <vt:lpstr>附3 分类编号</vt:lpstr>
      <vt:lpstr>附3 分类编号</vt:lpstr>
      <vt:lpstr>附3 分类编号</vt:lpstr>
      <vt:lpstr>附3 分类编号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北京科技大学档案员工作手册20211008v2.2打印版</dc:title>
  <dc:creator>jun zhang</dc:creator>
  <dc:description>1</dc:description>
  <cp:lastModifiedBy>WPS_1639119631</cp:lastModifiedBy>
  <cp:revision>834</cp:revision>
  <cp:lastPrinted>2021-11-04T06:32:00Z</cp:lastPrinted>
  <dcterms:created xsi:type="dcterms:W3CDTF">2014-12-22T08:14:00Z</dcterms:created>
  <dcterms:modified xsi:type="dcterms:W3CDTF">2024-07-19T02:14:58Z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name">
    <vt:lpwstr>zPEg8nTYF159641.ppt</vt:lpwstr>
  </property>
  <property fmtid="{D5CDD505-2E9C-101B-9397-08002B2CF9AE}" pid="4" name="fileid">
    <vt:lpwstr>523738</vt:lpwstr>
  </property>
  <property fmtid="{D5CDD505-2E9C-101B-9397-08002B2CF9AE}" pid="5" name="ICV">
    <vt:lpwstr>BD1A489F90884B15B7CAABA4BD8859C6</vt:lpwstr>
  </property>
</Properties>
</file>